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309" r:id="rId4"/>
    <p:sldId id="313" r:id="rId5"/>
    <p:sldId id="314" r:id="rId6"/>
    <p:sldId id="315" r:id="rId7"/>
    <p:sldId id="316" r:id="rId8"/>
    <p:sldId id="317" r:id="rId9"/>
    <p:sldId id="318" r:id="rId10"/>
    <p:sldId id="320" r:id="rId11"/>
    <p:sldId id="321" r:id="rId12"/>
    <p:sldId id="322" r:id="rId13"/>
    <p:sldId id="319" r:id="rId14"/>
    <p:sldId id="323" r:id="rId15"/>
    <p:sldId id="324" r:id="rId16"/>
    <p:sldId id="953" r:id="rId17"/>
    <p:sldId id="952" r:id="rId18"/>
    <p:sldId id="954" r:id="rId19"/>
    <p:sldId id="311" r:id="rId20"/>
    <p:sldId id="312" r:id="rId21"/>
    <p:sldId id="325" r:id="rId22"/>
    <p:sldId id="945" r:id="rId23"/>
    <p:sldId id="946" r:id="rId24"/>
    <p:sldId id="947" r:id="rId25"/>
    <p:sldId id="948" r:id="rId26"/>
    <p:sldId id="949" r:id="rId27"/>
    <p:sldId id="950" r:id="rId28"/>
    <p:sldId id="951" r:id="rId29"/>
    <p:sldId id="310" r:id="rId30"/>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32"/>
    <a:srgbClr val="910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3" autoAdjust="0"/>
    <p:restoredTop sz="82528" autoAdjust="0"/>
  </p:normalViewPr>
  <p:slideViewPr>
    <p:cSldViewPr snapToGrid="0">
      <p:cViewPr varScale="1">
        <p:scale>
          <a:sx n="128" d="100"/>
          <a:sy n="128" d="100"/>
        </p:scale>
        <p:origin x="1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A390B-CF74-9945-B363-7B41B55CBF71}" type="datetimeFigureOut">
              <a:rPr kumimoji="1" lang="ko-Kore-KR" altLang="en-US" smtClean="0"/>
              <a:t>2023. 7. 22.</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91904-9834-F941-B4D8-522E2EEF01A3}" type="slidenum">
              <a:rPr kumimoji="1" lang="ko-Kore-KR" altLang="en-US" smtClean="0"/>
              <a:t>‹#›</a:t>
            </a:fld>
            <a:endParaRPr kumimoji="1" lang="ko-Kore-KR" altLang="en-US"/>
          </a:p>
        </p:txBody>
      </p:sp>
    </p:spTree>
    <p:extLst>
      <p:ext uri="{BB962C8B-B14F-4D97-AF65-F5344CB8AC3E}">
        <p14:creationId xmlns:p14="http://schemas.microsoft.com/office/powerpoint/2010/main" val="3186779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a:t>
            </a:fld>
            <a:endParaRPr kumimoji="1" lang="ko-Kore-KR" altLang="en-US"/>
          </a:p>
        </p:txBody>
      </p:sp>
    </p:spTree>
    <p:extLst>
      <p:ext uri="{BB962C8B-B14F-4D97-AF65-F5344CB8AC3E}">
        <p14:creationId xmlns:p14="http://schemas.microsoft.com/office/powerpoint/2010/main" val="3971314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10</a:t>
            </a:fld>
            <a:endParaRPr kumimoji="1" lang="ko-Kore-KR" altLang="en-US"/>
          </a:p>
        </p:txBody>
      </p:sp>
    </p:spTree>
    <p:extLst>
      <p:ext uri="{BB962C8B-B14F-4D97-AF65-F5344CB8AC3E}">
        <p14:creationId xmlns:p14="http://schemas.microsoft.com/office/powerpoint/2010/main" val="166675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11</a:t>
            </a:fld>
            <a:endParaRPr kumimoji="1" lang="ko-Kore-KR" altLang="en-US"/>
          </a:p>
        </p:txBody>
      </p:sp>
    </p:spTree>
    <p:extLst>
      <p:ext uri="{BB962C8B-B14F-4D97-AF65-F5344CB8AC3E}">
        <p14:creationId xmlns:p14="http://schemas.microsoft.com/office/powerpoint/2010/main" val="268155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12</a:t>
            </a:fld>
            <a:endParaRPr kumimoji="1" lang="ko-Kore-KR" altLang="en-US"/>
          </a:p>
        </p:txBody>
      </p:sp>
    </p:spTree>
    <p:extLst>
      <p:ext uri="{BB962C8B-B14F-4D97-AF65-F5344CB8AC3E}">
        <p14:creationId xmlns:p14="http://schemas.microsoft.com/office/powerpoint/2010/main" val="30752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13</a:t>
            </a:fld>
            <a:endParaRPr kumimoji="1" lang="ko-Kore-KR" altLang="en-US"/>
          </a:p>
        </p:txBody>
      </p:sp>
    </p:spTree>
    <p:extLst>
      <p:ext uri="{BB962C8B-B14F-4D97-AF65-F5344CB8AC3E}">
        <p14:creationId xmlns:p14="http://schemas.microsoft.com/office/powerpoint/2010/main" val="1833756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14</a:t>
            </a:fld>
            <a:endParaRPr kumimoji="1" lang="ko-Kore-KR" altLang="en-US"/>
          </a:p>
        </p:txBody>
      </p:sp>
    </p:spTree>
    <p:extLst>
      <p:ext uri="{BB962C8B-B14F-4D97-AF65-F5344CB8AC3E}">
        <p14:creationId xmlns:p14="http://schemas.microsoft.com/office/powerpoint/2010/main" val="71467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15</a:t>
            </a:fld>
            <a:endParaRPr kumimoji="1" lang="ko-Kore-KR" altLang="en-US"/>
          </a:p>
        </p:txBody>
      </p:sp>
    </p:spTree>
    <p:extLst>
      <p:ext uri="{BB962C8B-B14F-4D97-AF65-F5344CB8AC3E}">
        <p14:creationId xmlns:p14="http://schemas.microsoft.com/office/powerpoint/2010/main" val="327935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16</a:t>
            </a:fld>
            <a:endParaRPr kumimoji="1" lang="ko-Kore-KR" altLang="en-US"/>
          </a:p>
        </p:txBody>
      </p:sp>
    </p:spTree>
    <p:extLst>
      <p:ext uri="{BB962C8B-B14F-4D97-AF65-F5344CB8AC3E}">
        <p14:creationId xmlns:p14="http://schemas.microsoft.com/office/powerpoint/2010/main" val="872343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Homotopy</a:t>
            </a:r>
            <a:r>
              <a:rPr lang="en-US" altLang="ko-KR" dirty="0"/>
              <a:t> </a:t>
            </a:r>
            <a:r>
              <a:rPr lang="ko-KR" altLang="en-US" dirty="0"/>
              <a:t>동형</a:t>
            </a:r>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17</a:t>
            </a:fld>
            <a:endParaRPr kumimoji="1" lang="ko-Kore-KR" altLang="en-US"/>
          </a:p>
        </p:txBody>
      </p:sp>
    </p:spTree>
    <p:extLst>
      <p:ext uri="{BB962C8B-B14F-4D97-AF65-F5344CB8AC3E}">
        <p14:creationId xmlns:p14="http://schemas.microsoft.com/office/powerpoint/2010/main" val="149541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Homotopy</a:t>
            </a:r>
            <a:r>
              <a:rPr lang="en-US" altLang="ko-KR" dirty="0"/>
              <a:t> </a:t>
            </a:r>
            <a:r>
              <a:rPr lang="ko-KR" altLang="en-US" dirty="0"/>
              <a:t>동형</a:t>
            </a:r>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18</a:t>
            </a:fld>
            <a:endParaRPr kumimoji="1" lang="ko-Kore-KR" altLang="en-US"/>
          </a:p>
        </p:txBody>
      </p:sp>
    </p:spTree>
    <p:extLst>
      <p:ext uri="{BB962C8B-B14F-4D97-AF65-F5344CB8AC3E}">
        <p14:creationId xmlns:p14="http://schemas.microsoft.com/office/powerpoint/2010/main" val="233370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19</a:t>
            </a:fld>
            <a:endParaRPr kumimoji="1" lang="ko-Kore-KR" altLang="en-US"/>
          </a:p>
        </p:txBody>
      </p:sp>
    </p:spTree>
    <p:extLst>
      <p:ext uri="{BB962C8B-B14F-4D97-AF65-F5344CB8AC3E}">
        <p14:creationId xmlns:p14="http://schemas.microsoft.com/office/powerpoint/2010/main" val="205175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a:t>
            </a:fld>
            <a:endParaRPr kumimoji="1" lang="ko-Kore-KR" altLang="en-US"/>
          </a:p>
        </p:txBody>
      </p:sp>
    </p:spTree>
    <p:extLst>
      <p:ext uri="{BB962C8B-B14F-4D97-AF65-F5344CB8AC3E}">
        <p14:creationId xmlns:p14="http://schemas.microsoft.com/office/powerpoint/2010/main" val="1498183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20</a:t>
            </a:fld>
            <a:endParaRPr kumimoji="1" lang="ko-Kore-KR" altLang="en-US"/>
          </a:p>
        </p:txBody>
      </p:sp>
    </p:spTree>
    <p:extLst>
      <p:ext uri="{BB962C8B-B14F-4D97-AF65-F5344CB8AC3E}">
        <p14:creationId xmlns:p14="http://schemas.microsoft.com/office/powerpoint/2010/main" val="3466301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21</a:t>
            </a:fld>
            <a:endParaRPr kumimoji="1" lang="ko-Kore-KR" altLang="en-US"/>
          </a:p>
        </p:txBody>
      </p:sp>
    </p:spTree>
    <p:extLst>
      <p:ext uri="{BB962C8B-B14F-4D97-AF65-F5344CB8AC3E}">
        <p14:creationId xmlns:p14="http://schemas.microsoft.com/office/powerpoint/2010/main" val="2513598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22</a:t>
            </a:fld>
            <a:endParaRPr kumimoji="1" lang="ko-Kore-KR" altLang="en-US"/>
          </a:p>
        </p:txBody>
      </p:sp>
    </p:spTree>
    <p:extLst>
      <p:ext uri="{BB962C8B-B14F-4D97-AF65-F5344CB8AC3E}">
        <p14:creationId xmlns:p14="http://schemas.microsoft.com/office/powerpoint/2010/main" val="676086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23</a:t>
            </a:fld>
            <a:endParaRPr kumimoji="1" lang="ko-Kore-KR" altLang="en-US"/>
          </a:p>
        </p:txBody>
      </p:sp>
    </p:spTree>
    <p:extLst>
      <p:ext uri="{BB962C8B-B14F-4D97-AF65-F5344CB8AC3E}">
        <p14:creationId xmlns:p14="http://schemas.microsoft.com/office/powerpoint/2010/main" val="486668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24</a:t>
            </a:fld>
            <a:endParaRPr kumimoji="1" lang="ko-Kore-KR" altLang="en-US"/>
          </a:p>
        </p:txBody>
      </p:sp>
    </p:spTree>
    <p:extLst>
      <p:ext uri="{BB962C8B-B14F-4D97-AF65-F5344CB8AC3E}">
        <p14:creationId xmlns:p14="http://schemas.microsoft.com/office/powerpoint/2010/main" val="1781829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25</a:t>
            </a:fld>
            <a:endParaRPr kumimoji="1" lang="ko-Kore-KR" altLang="en-US"/>
          </a:p>
        </p:txBody>
      </p:sp>
    </p:spTree>
    <p:extLst>
      <p:ext uri="{BB962C8B-B14F-4D97-AF65-F5344CB8AC3E}">
        <p14:creationId xmlns:p14="http://schemas.microsoft.com/office/powerpoint/2010/main" val="148910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26</a:t>
            </a:fld>
            <a:endParaRPr kumimoji="1" lang="ko-Kore-KR" altLang="en-US"/>
          </a:p>
        </p:txBody>
      </p:sp>
    </p:spTree>
    <p:extLst>
      <p:ext uri="{BB962C8B-B14F-4D97-AF65-F5344CB8AC3E}">
        <p14:creationId xmlns:p14="http://schemas.microsoft.com/office/powerpoint/2010/main" val="4024990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27</a:t>
            </a:fld>
            <a:endParaRPr kumimoji="1" lang="ko-Kore-KR" altLang="en-US"/>
          </a:p>
        </p:txBody>
      </p:sp>
    </p:spTree>
    <p:extLst>
      <p:ext uri="{BB962C8B-B14F-4D97-AF65-F5344CB8AC3E}">
        <p14:creationId xmlns:p14="http://schemas.microsoft.com/office/powerpoint/2010/main" val="4134358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28</a:t>
            </a:fld>
            <a:endParaRPr kumimoji="1" lang="ko-Kore-KR" altLang="en-US"/>
          </a:p>
        </p:txBody>
      </p:sp>
    </p:spTree>
    <p:extLst>
      <p:ext uri="{BB962C8B-B14F-4D97-AF65-F5344CB8AC3E}">
        <p14:creationId xmlns:p14="http://schemas.microsoft.com/office/powerpoint/2010/main" val="2821893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29</a:t>
            </a:fld>
            <a:endParaRPr kumimoji="1" lang="ko-Kore-KR" altLang="en-US"/>
          </a:p>
        </p:txBody>
      </p:sp>
    </p:spTree>
    <p:extLst>
      <p:ext uri="{BB962C8B-B14F-4D97-AF65-F5344CB8AC3E}">
        <p14:creationId xmlns:p14="http://schemas.microsoft.com/office/powerpoint/2010/main" val="426726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3</a:t>
            </a:fld>
            <a:endParaRPr kumimoji="1" lang="ko-Kore-KR" altLang="en-US"/>
          </a:p>
        </p:txBody>
      </p:sp>
    </p:spTree>
    <p:extLst>
      <p:ext uri="{BB962C8B-B14F-4D97-AF65-F5344CB8AC3E}">
        <p14:creationId xmlns:p14="http://schemas.microsoft.com/office/powerpoint/2010/main" val="262669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4</a:t>
            </a:fld>
            <a:endParaRPr kumimoji="1" lang="ko-Kore-KR" altLang="en-US"/>
          </a:p>
        </p:txBody>
      </p:sp>
    </p:spTree>
    <p:extLst>
      <p:ext uri="{BB962C8B-B14F-4D97-AF65-F5344CB8AC3E}">
        <p14:creationId xmlns:p14="http://schemas.microsoft.com/office/powerpoint/2010/main" val="425674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5</a:t>
            </a:fld>
            <a:endParaRPr kumimoji="1" lang="ko-Kore-KR" altLang="en-US"/>
          </a:p>
        </p:txBody>
      </p:sp>
    </p:spTree>
    <p:extLst>
      <p:ext uri="{BB962C8B-B14F-4D97-AF65-F5344CB8AC3E}">
        <p14:creationId xmlns:p14="http://schemas.microsoft.com/office/powerpoint/2010/main" val="358172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6</a:t>
            </a:fld>
            <a:endParaRPr kumimoji="1" lang="ko-Kore-KR" altLang="en-US"/>
          </a:p>
        </p:txBody>
      </p:sp>
    </p:spTree>
    <p:extLst>
      <p:ext uri="{BB962C8B-B14F-4D97-AF65-F5344CB8AC3E}">
        <p14:creationId xmlns:p14="http://schemas.microsoft.com/office/powerpoint/2010/main" val="156305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7</a:t>
            </a:fld>
            <a:endParaRPr kumimoji="1" lang="ko-Kore-KR" altLang="en-US"/>
          </a:p>
        </p:txBody>
      </p:sp>
    </p:spTree>
    <p:extLst>
      <p:ext uri="{BB962C8B-B14F-4D97-AF65-F5344CB8AC3E}">
        <p14:creationId xmlns:p14="http://schemas.microsoft.com/office/powerpoint/2010/main" val="3815292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8</a:t>
            </a:fld>
            <a:endParaRPr kumimoji="1" lang="ko-Kore-KR" altLang="en-US"/>
          </a:p>
        </p:txBody>
      </p:sp>
    </p:spTree>
    <p:extLst>
      <p:ext uri="{BB962C8B-B14F-4D97-AF65-F5344CB8AC3E}">
        <p14:creationId xmlns:p14="http://schemas.microsoft.com/office/powerpoint/2010/main" val="2422935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E291904-9834-F941-B4D8-522E2EEF01A3}" type="slidenum">
              <a:rPr kumimoji="1" lang="ko-Kore-KR" altLang="en-US" smtClean="0"/>
              <a:t>9</a:t>
            </a:fld>
            <a:endParaRPr kumimoji="1" lang="ko-Kore-KR" altLang="en-US"/>
          </a:p>
        </p:txBody>
      </p:sp>
    </p:spTree>
    <p:extLst>
      <p:ext uri="{BB962C8B-B14F-4D97-AF65-F5344CB8AC3E}">
        <p14:creationId xmlns:p14="http://schemas.microsoft.com/office/powerpoint/2010/main" val="134538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041297-A41B-ABA8-E9C8-305014C7A7E4}"/>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F822BFB5-5D24-EDFD-B58E-B336C974C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AFDFCD32-3BB0-07CC-1319-48158CF2EAC8}"/>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1622E24B-782C-750E-CB10-8C5BCD6525CD}"/>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3E02478E-8565-44A5-551E-285757E0986F}"/>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3809081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E9955-8DA5-6162-5A84-1C932CA85D1F}"/>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FA1EC4C7-B3F1-2AF0-57AE-06D2686FD186}"/>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FC3448B3-7C37-0885-F784-37561426F66B}"/>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006543EF-7382-3C4D-3229-3AEE2C094461}"/>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0B4ECD0-21ED-81E9-72FE-E2214BBB06E9}"/>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2487549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C0A09E3-F336-F81B-F1D2-2F28244184B5}"/>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E3ED025E-59C9-BF78-D2F5-B254FA1B620C}"/>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1FF3B987-F1A4-0563-83BE-0286ECD7D27A}"/>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7F07EEBD-C558-5E66-5D04-DD6B582A416B}"/>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385FC008-7299-BA5A-CF46-6BEC26EDF850}"/>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219848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510CE1-271D-F56E-3D04-EB5D6F1F7B9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9FB299B-C912-575D-A0B3-332753157C4C}"/>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56C9ED11-32EF-478F-8798-BB15B9E39674}"/>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D0096436-369D-5458-BEF2-4CB0224E3923}"/>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0B2B912E-70F9-2154-37AE-1E09F190EB1D}"/>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3151504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3F945E-653F-E3EF-91E0-781DF7C1D832}"/>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C45613C-BAB0-DEC0-3C8C-10E623F48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93FD9602-189D-F8B0-2323-7CB954A82411}"/>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7D1E33F6-791D-F45F-6069-D9AB1B484105}"/>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C7C8445E-5C1E-3964-7140-2528A7411DE1}"/>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615740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46E816-935D-4AD1-2C0D-345667BEF25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33EEFAB9-6F6F-4BB4-5BBA-FE166B0A178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96240DEF-F016-9130-A46E-7CBE15BFDC53}"/>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3B552F3A-F51E-52DF-D072-80F822010BBC}"/>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6" name="바닥글 개체 틀 5">
            <a:extLst>
              <a:ext uri="{FF2B5EF4-FFF2-40B4-BE49-F238E27FC236}">
                <a16:creationId xmlns:a16="http://schemas.microsoft.com/office/drawing/2014/main" id="{6710E796-F968-31BE-54F8-C81D598F780C}"/>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40B09235-B1C0-451F-A499-092AA3202BD7}"/>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10683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174A68-83F6-4970-069E-D0BFF667C75D}"/>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8CEE96BE-E9F7-1A64-8DF0-BA274C3F37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581963FA-51D1-F4AE-8972-7EBDC9ADC870}"/>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80B3C9C7-3150-6655-D4CB-1D18F4BD7A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1CEBA4A2-7395-A074-1A41-C77C1866B94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6A2A5E28-46E0-F124-E0ED-EFAFEA49EF46}"/>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8" name="바닥글 개체 틀 7">
            <a:extLst>
              <a:ext uri="{FF2B5EF4-FFF2-40B4-BE49-F238E27FC236}">
                <a16:creationId xmlns:a16="http://schemas.microsoft.com/office/drawing/2014/main" id="{03FDC54D-6F03-CD5D-18CE-89B9596CC921}"/>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7D6C8A70-F445-5171-71AA-135258B6FB84}"/>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129663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716DBA-F9D8-BCFD-019C-E3A13FA88D82}"/>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7BA26EFE-71D6-D271-87BA-97D4D207CAF2}"/>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4" name="바닥글 개체 틀 3">
            <a:extLst>
              <a:ext uri="{FF2B5EF4-FFF2-40B4-BE49-F238E27FC236}">
                <a16:creationId xmlns:a16="http://schemas.microsoft.com/office/drawing/2014/main" id="{41C70221-3978-F920-EA39-2E8B5141B9B0}"/>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467AA19C-BA0D-5AF5-6B4F-4EC6D8F4C781}"/>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139813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0823B52-F4E2-4139-A4BD-41493FDDD119}"/>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3" name="바닥글 개체 틀 2">
            <a:extLst>
              <a:ext uri="{FF2B5EF4-FFF2-40B4-BE49-F238E27FC236}">
                <a16:creationId xmlns:a16="http://schemas.microsoft.com/office/drawing/2014/main" id="{9EB82F57-AD0B-8D4C-4F2F-A867F0A2FC24}"/>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C5E2035D-A4DA-824B-ED19-6386BBBDE692}"/>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283043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D2B919-7B5A-0F02-37A7-52153FB4EC2B}"/>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DE74F9F7-61BE-DDD3-E390-A69452F499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E29EF6AD-6116-337A-2E4C-B07B79656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C058B08-12EC-9781-B7A0-3C38BF8C5CB3}"/>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6" name="바닥글 개체 틀 5">
            <a:extLst>
              <a:ext uri="{FF2B5EF4-FFF2-40B4-BE49-F238E27FC236}">
                <a16:creationId xmlns:a16="http://schemas.microsoft.com/office/drawing/2014/main" id="{3C3455D6-FF8A-24DA-05EF-15B545158A7A}"/>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F1E44EF0-EEFA-AE47-A91E-17959BC1C068}"/>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398138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066E63-4B73-09DB-18A6-6BB8DCBE973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A3566100-065D-AA15-066E-DD9C5D988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567AD90D-6768-1D87-F973-A84288177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82AC0705-804F-A512-E762-6E57E0005D3C}"/>
              </a:ext>
            </a:extLst>
          </p:cNvPr>
          <p:cNvSpPr>
            <a:spLocks noGrp="1"/>
          </p:cNvSpPr>
          <p:nvPr>
            <p:ph type="dt" sz="half" idx="10"/>
          </p:nvPr>
        </p:nvSpPr>
        <p:spPr/>
        <p:txBody>
          <a:bodyPr/>
          <a:lstStyle/>
          <a:p>
            <a:fld id="{C161AEA0-DA8C-7F47-8737-370E538115CC}" type="datetimeFigureOut">
              <a:rPr kumimoji="1" lang="ko-Kore-KR" altLang="en-US" smtClean="0"/>
              <a:t>2023. 7. 22.</a:t>
            </a:fld>
            <a:endParaRPr kumimoji="1" lang="ko-Kore-KR" altLang="en-US"/>
          </a:p>
        </p:txBody>
      </p:sp>
      <p:sp>
        <p:nvSpPr>
          <p:cNvPr id="6" name="바닥글 개체 틀 5">
            <a:extLst>
              <a:ext uri="{FF2B5EF4-FFF2-40B4-BE49-F238E27FC236}">
                <a16:creationId xmlns:a16="http://schemas.microsoft.com/office/drawing/2014/main" id="{A5F113B0-4B4F-204F-49F6-4F22173EC25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C107010F-3DD0-335E-A569-5C87D351229F}"/>
              </a:ext>
            </a:extLst>
          </p:cNvPr>
          <p:cNvSpPr>
            <a:spLocks noGrp="1"/>
          </p:cNvSpPr>
          <p:nvPr>
            <p:ph type="sldNum" sz="quarter" idx="12"/>
          </p:nvPr>
        </p:nvSpPr>
        <p:spPr/>
        <p:txBody>
          <a:body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22492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205D66A-D726-AE20-DFC2-B04B0F49F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6B1316F4-B74B-DC49-62FC-95F978C2C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F477AD4C-50F4-3927-BDDD-F882938FE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1AEA0-DA8C-7F47-8737-370E538115CC}" type="datetimeFigureOut">
              <a:rPr kumimoji="1" lang="ko-Kore-KR" altLang="en-US" smtClean="0"/>
              <a:t>2023. 7. 22.</a:t>
            </a:fld>
            <a:endParaRPr kumimoji="1" lang="ko-Kore-KR" altLang="en-US"/>
          </a:p>
        </p:txBody>
      </p:sp>
      <p:sp>
        <p:nvSpPr>
          <p:cNvPr id="5" name="바닥글 개체 틀 4">
            <a:extLst>
              <a:ext uri="{FF2B5EF4-FFF2-40B4-BE49-F238E27FC236}">
                <a16:creationId xmlns:a16="http://schemas.microsoft.com/office/drawing/2014/main" id="{9CB1E8A8-4C58-2C5C-A033-E41E595EAC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18F8D107-18AA-082B-93DB-208A09FA3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F6EA-2F4E-CB46-80BB-ABBC008A264C}" type="slidenum">
              <a:rPr kumimoji="1" lang="ko-Kore-KR" altLang="en-US" smtClean="0"/>
              <a:t>‹#›</a:t>
            </a:fld>
            <a:endParaRPr kumimoji="1" lang="ko-Kore-KR" altLang="en-US"/>
          </a:p>
        </p:txBody>
      </p:sp>
    </p:spTree>
    <p:extLst>
      <p:ext uri="{BB962C8B-B14F-4D97-AF65-F5344CB8AC3E}">
        <p14:creationId xmlns:p14="http://schemas.microsoft.com/office/powerpoint/2010/main" val="210957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832C3D-5B9B-2FBD-8F58-9C9445F8E4B9}"/>
              </a:ext>
            </a:extLst>
          </p:cNvPr>
          <p:cNvSpPr txBox="1"/>
          <p:nvPr/>
        </p:nvSpPr>
        <p:spPr>
          <a:xfrm>
            <a:off x="4383836" y="1581121"/>
            <a:ext cx="3424335" cy="646331"/>
          </a:xfrm>
          <a:prstGeom prst="rect">
            <a:avLst/>
          </a:prstGeom>
          <a:noFill/>
        </p:spPr>
        <p:txBody>
          <a:bodyPr wrap="none" rtlCol="0">
            <a:spAutoFit/>
          </a:bodyPr>
          <a:lstStyle/>
          <a:p>
            <a:pPr algn="ctr"/>
            <a:r>
              <a:rPr kumimoji="1" lang="en-US" altLang="ko-Kore-KR" sz="3600" b="1" dirty="0">
                <a:latin typeface="S-Core Dream 6 Bold" panose="020B0503030302020204" pitchFamily="34" charset="-127"/>
                <a:ea typeface="S-Core Dream 6 Bold" panose="020B0503030302020204" pitchFamily="34" charset="-127"/>
              </a:rPr>
              <a:t>Stacked LSTM</a:t>
            </a:r>
            <a:endParaRPr kumimoji="1" lang="ko-Kore-KR" altLang="en-US" sz="3600" b="1" dirty="0">
              <a:latin typeface="S-Core Dream 6 Bold" panose="020B0503030302020204" pitchFamily="34" charset="-127"/>
              <a:ea typeface="S-Core Dream 6 Bold" panose="020B0503030302020204" pitchFamily="34" charset="-127"/>
            </a:endParaRPr>
          </a:p>
        </p:txBody>
      </p:sp>
      <p:cxnSp>
        <p:nvCxnSpPr>
          <p:cNvPr id="7" name="직선 연결선[R] 6">
            <a:extLst>
              <a:ext uri="{FF2B5EF4-FFF2-40B4-BE49-F238E27FC236}">
                <a16:creationId xmlns:a16="http://schemas.microsoft.com/office/drawing/2014/main" id="{8C3A23A2-8ED8-F2A0-43EF-8288CE89B3BF}"/>
              </a:ext>
            </a:extLst>
          </p:cNvPr>
          <p:cNvCxnSpPr>
            <a:cxnSpLocks/>
          </p:cNvCxnSpPr>
          <p:nvPr/>
        </p:nvCxnSpPr>
        <p:spPr>
          <a:xfrm>
            <a:off x="-64780" y="2912822"/>
            <a:ext cx="8266672" cy="0"/>
          </a:xfrm>
          <a:prstGeom prst="line">
            <a:avLst/>
          </a:prstGeom>
          <a:ln w="127000">
            <a:gradFill>
              <a:gsLst>
                <a:gs pos="1000">
                  <a:schemeClr val="accent5">
                    <a:lumMod val="75000"/>
                  </a:schemeClr>
                </a:gs>
                <a:gs pos="8000">
                  <a:srgbClr val="0070C0"/>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61949DC1-3A27-E1DA-A2B3-BF00E1456998}"/>
              </a:ext>
            </a:extLst>
          </p:cNvPr>
          <p:cNvCxnSpPr>
            <a:cxnSpLocks/>
          </p:cNvCxnSpPr>
          <p:nvPr/>
        </p:nvCxnSpPr>
        <p:spPr>
          <a:xfrm flipH="1" flipV="1">
            <a:off x="3999216" y="802314"/>
            <a:ext cx="8266672" cy="0"/>
          </a:xfrm>
          <a:prstGeom prst="line">
            <a:avLst/>
          </a:prstGeom>
          <a:ln w="1270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FA77D7E-3B25-184D-146E-EF62BE39AEE6}"/>
              </a:ext>
            </a:extLst>
          </p:cNvPr>
          <p:cNvSpPr txBox="1"/>
          <p:nvPr/>
        </p:nvSpPr>
        <p:spPr>
          <a:xfrm>
            <a:off x="4908378" y="3637232"/>
            <a:ext cx="2874505" cy="1015663"/>
          </a:xfrm>
          <a:prstGeom prst="rect">
            <a:avLst/>
          </a:prstGeom>
          <a:noFill/>
        </p:spPr>
        <p:txBody>
          <a:bodyPr wrap="none" rtlCol="0">
            <a:spAutoFit/>
          </a:bodyPr>
          <a:lstStyle/>
          <a:p>
            <a:pPr algn="ctr"/>
            <a:r>
              <a:rPr kumimoji="1" lang="en-US" altLang="ko-KR" sz="2000" dirty="0">
                <a:latin typeface="S-Core Dream 3 Light" panose="020B0303030302020204" pitchFamily="34" charset="-127"/>
                <a:ea typeface="S-Core Dream 3 Light" panose="020B0303030302020204" pitchFamily="34" charset="-127"/>
              </a:rPr>
              <a:t>DILAB 1901611</a:t>
            </a:r>
            <a:r>
              <a:rPr kumimoji="1" lang="ko-KR" altLang="en-US" sz="2000" dirty="0">
                <a:latin typeface="S-Core Dream 3 Light" panose="020B0303030302020204" pitchFamily="34" charset="-127"/>
                <a:ea typeface="S-Core Dream 3 Light" panose="020B0303030302020204" pitchFamily="34" charset="-127"/>
              </a:rPr>
              <a:t> 조준영</a:t>
            </a:r>
            <a:endParaRPr kumimoji="1" lang="en-US" altLang="ko-KR" sz="2000" dirty="0">
              <a:latin typeface="S-Core Dream 3 Light" panose="020B0303030302020204" pitchFamily="34" charset="-127"/>
              <a:ea typeface="S-Core Dream 3 Light" panose="020B0303030302020204" pitchFamily="34" charset="-127"/>
            </a:endParaRPr>
          </a:p>
          <a:p>
            <a:pPr algn="ctr"/>
            <a:endParaRPr kumimoji="1" lang="en-US" altLang="ko-KR" sz="2000" dirty="0">
              <a:latin typeface="S-Core Dream 3 Light" panose="020B0303030302020204" pitchFamily="34" charset="-127"/>
              <a:ea typeface="S-Core Dream 3 Light" panose="020B0303030302020204" pitchFamily="34" charset="-127"/>
            </a:endParaRPr>
          </a:p>
          <a:p>
            <a:pPr algn="ctr"/>
            <a:r>
              <a:rPr kumimoji="1" lang="en-US" altLang="ko-KR" sz="2000" dirty="0">
                <a:latin typeface="S-Core Dream 3 Light" panose="020B0303030302020204" pitchFamily="34" charset="-127"/>
                <a:ea typeface="S-Core Dream 3 Light" panose="020B0303030302020204" pitchFamily="34" charset="-127"/>
              </a:rPr>
              <a:t>2023.07.20</a:t>
            </a:r>
            <a:endParaRPr kumimoji="1" lang="ko-Kore-KR" altLang="en-US" sz="2000" dirty="0">
              <a:latin typeface="S-Core Dream 3 Light" panose="020B0303030302020204" pitchFamily="34" charset="-127"/>
              <a:ea typeface="S-Core Dream 3 Light" panose="020B0303030302020204" pitchFamily="34" charset="-127"/>
            </a:endParaRPr>
          </a:p>
        </p:txBody>
      </p:sp>
    </p:spTree>
    <p:extLst>
      <p:ext uri="{BB962C8B-B14F-4D97-AF65-F5344CB8AC3E}">
        <p14:creationId xmlns:p14="http://schemas.microsoft.com/office/powerpoint/2010/main" val="3761941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C5B39-FBCD-F25E-EA81-12FBB2DA2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54" y="2117587"/>
            <a:ext cx="3530354" cy="3447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715830" y="5533937"/>
            <a:ext cx="4455539" cy="923330"/>
          </a:xfrm>
          <a:prstGeom prst="rect">
            <a:avLst/>
          </a:prstGeom>
          <a:noFill/>
        </p:spPr>
        <p:txBody>
          <a:bodyPr wrap="square">
            <a:spAutoFit/>
          </a:bodyPr>
          <a:lstStyle/>
          <a:p>
            <a:pPr algn="ctr"/>
            <a:r>
              <a:rPr lang="en-US" altLang="ko-Kore-KR" dirty="0">
                <a:solidFill>
                  <a:srgbClr val="333333"/>
                </a:solidFill>
                <a:latin typeface="CMS"/>
              </a:rPr>
              <a:t>separate linearly by shifting from raw representation to high level </a:t>
            </a:r>
          </a:p>
          <a:p>
            <a:pPr algn="ctr"/>
            <a:r>
              <a:rPr lang="en-US" altLang="ko-Kore-KR" dirty="0">
                <a:solidFill>
                  <a:srgbClr val="333333"/>
                </a:solidFill>
                <a:latin typeface="CMS"/>
              </a:rPr>
              <a:t>(with linear transformation)</a:t>
            </a:r>
            <a:endParaRPr lang="ko-Kore-KR" altLang="en-US" b="1" dirty="0"/>
          </a:p>
        </p:txBody>
      </p:sp>
      <p:sp>
        <p:nvSpPr>
          <p:cNvPr id="5" name="TextBox 4">
            <a:extLst>
              <a:ext uri="{FF2B5EF4-FFF2-40B4-BE49-F238E27FC236}">
                <a16:creationId xmlns:a16="http://schemas.microsoft.com/office/drawing/2014/main" id="{DFB9082A-E2E1-130B-1ED6-372D5DF4799D}"/>
              </a:ext>
            </a:extLst>
          </p:cNvPr>
          <p:cNvSpPr txBox="1"/>
          <p:nvPr/>
        </p:nvSpPr>
        <p:spPr>
          <a:xfrm>
            <a:off x="3715830" y="1746334"/>
            <a:ext cx="4455539" cy="369332"/>
          </a:xfrm>
          <a:prstGeom prst="rect">
            <a:avLst/>
          </a:prstGeom>
          <a:noFill/>
        </p:spPr>
        <p:txBody>
          <a:bodyPr wrap="square">
            <a:spAutoFit/>
          </a:bodyPr>
          <a:lstStyle/>
          <a:p>
            <a:pPr algn="ctr"/>
            <a:r>
              <a:rPr lang="en-US" altLang="ko-Kore-KR" dirty="0">
                <a:solidFill>
                  <a:srgbClr val="333333"/>
                </a:solidFill>
                <a:latin typeface="CMS"/>
              </a:rPr>
              <a:t>s</a:t>
            </a:r>
            <a:r>
              <a:rPr lang="en-US" altLang="ko-Kore-KR" b="0" i="0" dirty="0">
                <a:solidFill>
                  <a:srgbClr val="333333"/>
                </a:solidFill>
                <a:effectLst/>
                <a:latin typeface="CMS"/>
              </a:rPr>
              <a:t>imple spirals</a:t>
            </a:r>
            <a:endParaRPr lang="ko-Kore-KR" altLang="en-US" b="1" dirty="0"/>
          </a:p>
        </p:txBody>
      </p:sp>
    </p:spTree>
    <p:extLst>
      <p:ext uri="{BB962C8B-B14F-4D97-AF65-F5344CB8AC3E}">
        <p14:creationId xmlns:p14="http://schemas.microsoft.com/office/powerpoint/2010/main" val="334464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E6F2668-2F4F-4902-C87A-0EA5C8574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283" y="2115666"/>
            <a:ext cx="3620895" cy="3535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715830" y="5533937"/>
            <a:ext cx="4591591" cy="923330"/>
          </a:xfrm>
          <a:prstGeom prst="rect">
            <a:avLst/>
          </a:prstGeom>
          <a:noFill/>
        </p:spPr>
        <p:txBody>
          <a:bodyPr wrap="square">
            <a:spAutoFit/>
          </a:bodyPr>
          <a:lstStyle/>
          <a:p>
            <a:pPr algn="ctr"/>
            <a:r>
              <a:rPr lang="en-US" altLang="ko-Kore-KR" dirty="0">
                <a:solidFill>
                  <a:srgbClr val="333333"/>
                </a:solidFill>
                <a:latin typeface="CMS"/>
              </a:rPr>
              <a:t>separate linearly by shifting from raw representation to high level </a:t>
            </a:r>
          </a:p>
          <a:p>
            <a:pPr algn="ctr"/>
            <a:r>
              <a:rPr lang="en-US" altLang="ko-Kore-KR" dirty="0">
                <a:solidFill>
                  <a:srgbClr val="333333"/>
                </a:solidFill>
                <a:latin typeface="CMS"/>
              </a:rPr>
              <a:t>(with linear transformation)</a:t>
            </a:r>
            <a:endParaRPr lang="ko-Kore-KR" altLang="en-US" b="1" dirty="0"/>
          </a:p>
        </p:txBody>
      </p:sp>
      <p:sp>
        <p:nvSpPr>
          <p:cNvPr id="5" name="TextBox 4">
            <a:extLst>
              <a:ext uri="{FF2B5EF4-FFF2-40B4-BE49-F238E27FC236}">
                <a16:creationId xmlns:a16="http://schemas.microsoft.com/office/drawing/2014/main" id="{DFB9082A-E2E1-130B-1ED6-372D5DF4799D}"/>
              </a:ext>
            </a:extLst>
          </p:cNvPr>
          <p:cNvSpPr txBox="1"/>
          <p:nvPr/>
        </p:nvSpPr>
        <p:spPr>
          <a:xfrm>
            <a:off x="3715830" y="1746334"/>
            <a:ext cx="4455539" cy="369332"/>
          </a:xfrm>
          <a:prstGeom prst="rect">
            <a:avLst/>
          </a:prstGeom>
          <a:noFill/>
        </p:spPr>
        <p:txBody>
          <a:bodyPr wrap="square">
            <a:spAutoFit/>
          </a:bodyPr>
          <a:lstStyle/>
          <a:p>
            <a:pPr algn="ctr"/>
            <a:r>
              <a:rPr lang="en-US" altLang="ko-Kore-KR" dirty="0">
                <a:solidFill>
                  <a:srgbClr val="333333"/>
                </a:solidFill>
                <a:latin typeface="CMS"/>
              </a:rPr>
              <a:t>entangled</a:t>
            </a:r>
            <a:r>
              <a:rPr lang="en-US" altLang="ko-Kore-KR" b="0" i="0" dirty="0">
                <a:solidFill>
                  <a:srgbClr val="333333"/>
                </a:solidFill>
                <a:effectLst/>
                <a:latin typeface="CMS"/>
              </a:rPr>
              <a:t> spirals</a:t>
            </a:r>
            <a:endParaRPr lang="ko-Kore-KR" altLang="en-US" b="1" dirty="0"/>
          </a:p>
        </p:txBody>
      </p:sp>
    </p:spTree>
    <p:extLst>
      <p:ext uri="{BB962C8B-B14F-4D97-AF65-F5344CB8AC3E}">
        <p14:creationId xmlns:p14="http://schemas.microsoft.com/office/powerpoint/2010/main" val="179956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647803" y="3500855"/>
            <a:ext cx="5016844" cy="1477328"/>
          </a:xfrm>
          <a:prstGeom prst="rect">
            <a:avLst/>
          </a:prstGeom>
          <a:noFill/>
        </p:spPr>
        <p:txBody>
          <a:bodyPr wrap="square">
            <a:spAutoFit/>
          </a:bodyPr>
          <a:lstStyle/>
          <a:p>
            <a:pPr algn="ctr"/>
            <a:r>
              <a:rPr lang="en-US" altLang="ko-Kore-KR" b="0" i="0" dirty="0">
                <a:solidFill>
                  <a:srgbClr val="333333"/>
                </a:solidFill>
                <a:effectLst/>
                <a:latin typeface="CMS"/>
              </a:rPr>
              <a:t>Each layer </a:t>
            </a:r>
            <a:r>
              <a:rPr lang="en-US" altLang="ko-Kore-KR" b="1" i="0" dirty="0">
                <a:solidFill>
                  <a:srgbClr val="333333"/>
                </a:solidFill>
                <a:effectLst/>
                <a:latin typeface="CMS"/>
              </a:rPr>
              <a:t>stretches</a:t>
            </a:r>
            <a:r>
              <a:rPr lang="en-US" altLang="ko-Kore-KR" b="0" i="0" dirty="0">
                <a:solidFill>
                  <a:srgbClr val="333333"/>
                </a:solidFill>
                <a:effectLst/>
                <a:latin typeface="CMS"/>
              </a:rPr>
              <a:t> and </a:t>
            </a:r>
            <a:r>
              <a:rPr lang="en-US" altLang="ko-Kore-KR" b="1" i="0" dirty="0">
                <a:solidFill>
                  <a:srgbClr val="333333"/>
                </a:solidFill>
                <a:effectLst/>
                <a:latin typeface="CMS"/>
              </a:rPr>
              <a:t>squishes</a:t>
            </a:r>
            <a:r>
              <a:rPr lang="en-US" altLang="ko-Kore-KR" b="0" i="0" dirty="0">
                <a:solidFill>
                  <a:srgbClr val="333333"/>
                </a:solidFill>
                <a:effectLst/>
                <a:latin typeface="CMS"/>
              </a:rPr>
              <a:t> space, but it never </a:t>
            </a:r>
            <a:r>
              <a:rPr lang="en-US" altLang="ko-Kore-KR" b="1" i="0" dirty="0">
                <a:solidFill>
                  <a:srgbClr val="333333"/>
                </a:solidFill>
                <a:effectLst/>
                <a:latin typeface="CMS"/>
              </a:rPr>
              <a:t>cuts</a:t>
            </a:r>
            <a:r>
              <a:rPr lang="en-US" altLang="ko-Kore-KR" b="0" i="0" dirty="0">
                <a:solidFill>
                  <a:srgbClr val="333333"/>
                </a:solidFill>
                <a:effectLst/>
                <a:latin typeface="CMS"/>
              </a:rPr>
              <a:t>, </a:t>
            </a:r>
            <a:r>
              <a:rPr lang="en-US" altLang="ko-Kore-KR" b="1" i="0" dirty="0">
                <a:solidFill>
                  <a:srgbClr val="333333"/>
                </a:solidFill>
                <a:effectLst/>
                <a:latin typeface="CMS"/>
              </a:rPr>
              <a:t>breaks</a:t>
            </a:r>
            <a:r>
              <a:rPr lang="en-US" altLang="ko-Kore-KR" b="0" i="0" dirty="0">
                <a:solidFill>
                  <a:srgbClr val="333333"/>
                </a:solidFill>
                <a:effectLst/>
                <a:latin typeface="CMS"/>
              </a:rPr>
              <a:t>, or </a:t>
            </a:r>
            <a:r>
              <a:rPr lang="en-US" altLang="ko-Kore-KR" b="1" i="0" dirty="0">
                <a:solidFill>
                  <a:srgbClr val="333333"/>
                </a:solidFill>
                <a:effectLst/>
                <a:latin typeface="CMS"/>
              </a:rPr>
              <a:t>folds it</a:t>
            </a:r>
            <a:r>
              <a:rPr lang="en-US" altLang="ko-Kore-KR" b="0" i="0" dirty="0">
                <a:solidFill>
                  <a:srgbClr val="333333"/>
                </a:solidFill>
                <a:effectLst/>
                <a:latin typeface="CMS"/>
              </a:rPr>
              <a:t>. Intuitively, we can see that it preserves topological properties. For example, a set will be connected afterwards if it was before (and vice versa).</a:t>
            </a:r>
            <a:endParaRPr lang="ko-Kore-KR" altLang="en-US" b="1" dirty="0"/>
          </a:p>
        </p:txBody>
      </p:sp>
      <p:sp>
        <p:nvSpPr>
          <p:cNvPr id="5" name="TextBox 4">
            <a:extLst>
              <a:ext uri="{FF2B5EF4-FFF2-40B4-BE49-F238E27FC236}">
                <a16:creationId xmlns:a16="http://schemas.microsoft.com/office/drawing/2014/main" id="{DFB9082A-E2E1-130B-1ED6-372D5DF4799D}"/>
              </a:ext>
            </a:extLst>
          </p:cNvPr>
          <p:cNvSpPr txBox="1"/>
          <p:nvPr/>
        </p:nvSpPr>
        <p:spPr>
          <a:xfrm>
            <a:off x="3715830" y="1746334"/>
            <a:ext cx="4455539" cy="369332"/>
          </a:xfrm>
          <a:prstGeom prst="rect">
            <a:avLst/>
          </a:prstGeom>
          <a:noFill/>
        </p:spPr>
        <p:txBody>
          <a:bodyPr wrap="square">
            <a:spAutoFit/>
          </a:bodyPr>
          <a:lstStyle/>
          <a:p>
            <a:pPr algn="ctr"/>
            <a:r>
              <a:rPr lang="en-US" altLang="ko-Kore-KR" dirty="0">
                <a:solidFill>
                  <a:srgbClr val="333333"/>
                </a:solidFill>
                <a:latin typeface="CMS"/>
              </a:rPr>
              <a:t>entangled</a:t>
            </a:r>
            <a:r>
              <a:rPr lang="en-US" altLang="ko-Kore-KR" b="0" i="0" dirty="0">
                <a:solidFill>
                  <a:srgbClr val="333333"/>
                </a:solidFill>
                <a:effectLst/>
                <a:latin typeface="CMS"/>
              </a:rPr>
              <a:t> spirals</a:t>
            </a:r>
            <a:endParaRPr lang="ko-Kore-KR" altLang="en-US" b="1" dirty="0"/>
          </a:p>
        </p:txBody>
      </p:sp>
    </p:spTree>
    <p:extLst>
      <p:ext uri="{BB962C8B-B14F-4D97-AF65-F5344CB8AC3E}">
        <p14:creationId xmlns:p14="http://schemas.microsoft.com/office/powerpoint/2010/main" val="389341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608690" y="5467287"/>
            <a:ext cx="4455539" cy="646331"/>
          </a:xfrm>
          <a:prstGeom prst="rect">
            <a:avLst/>
          </a:prstGeom>
          <a:noFill/>
        </p:spPr>
        <p:txBody>
          <a:bodyPr wrap="square">
            <a:spAutoFit/>
          </a:bodyPr>
          <a:lstStyle/>
          <a:p>
            <a:pPr algn="ctr"/>
            <a:r>
              <a:rPr lang="en-US" altLang="ko-Kore-KR" b="0" i="0" dirty="0">
                <a:solidFill>
                  <a:srgbClr val="333333"/>
                </a:solidFill>
                <a:effectLst/>
                <a:latin typeface="CMS"/>
              </a:rPr>
              <a:t>continuous </a:t>
            </a:r>
            <a:r>
              <a:rPr lang="en-US" altLang="ko-Kore-KR" dirty="0">
                <a:solidFill>
                  <a:srgbClr val="333333"/>
                </a:solidFill>
                <a:latin typeface="CMS"/>
              </a:rPr>
              <a:t>linear </a:t>
            </a:r>
            <a:r>
              <a:rPr lang="en-US" altLang="ko-Kore-KR" b="0" i="0" dirty="0">
                <a:solidFill>
                  <a:srgbClr val="333333"/>
                </a:solidFill>
                <a:effectLst/>
                <a:latin typeface="CMS"/>
              </a:rPr>
              <a:t>transformation</a:t>
            </a:r>
          </a:p>
          <a:p>
            <a:pPr algn="ctr"/>
            <a:r>
              <a:rPr lang="en-US" altLang="ko-Kore-KR" dirty="0">
                <a:solidFill>
                  <a:srgbClr val="333333"/>
                </a:solidFill>
                <a:latin typeface="CMS"/>
              </a:rPr>
              <a:t>(in tanh)</a:t>
            </a:r>
            <a:endParaRPr lang="ko-Kore-KR" altLang="en-US" b="1" dirty="0"/>
          </a:p>
        </p:txBody>
      </p:sp>
      <p:pic>
        <p:nvPicPr>
          <p:cNvPr id="16388" name="Picture 4">
            <a:extLst>
              <a:ext uri="{FF2B5EF4-FFF2-40B4-BE49-F238E27FC236}">
                <a16:creationId xmlns:a16="http://schemas.microsoft.com/office/drawing/2014/main" id="{96600A33-871D-6426-2779-17E5DED4B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010" y="2060051"/>
            <a:ext cx="4520897" cy="340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1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598961" y="5302589"/>
            <a:ext cx="4455539" cy="369332"/>
          </a:xfrm>
          <a:prstGeom prst="rect">
            <a:avLst/>
          </a:prstGeom>
          <a:noFill/>
        </p:spPr>
        <p:txBody>
          <a:bodyPr wrap="square">
            <a:spAutoFit/>
          </a:bodyPr>
          <a:lstStyle/>
          <a:p>
            <a:pPr algn="ctr"/>
            <a:r>
              <a:rPr lang="en-US" altLang="ko-Kore-KR" dirty="0">
                <a:solidFill>
                  <a:srgbClr val="333333"/>
                </a:solidFill>
                <a:latin typeface="CMS"/>
              </a:rPr>
              <a:t>only one hidden layer</a:t>
            </a:r>
            <a:endParaRPr lang="ko-Kore-KR" altLang="en-US" b="1" dirty="0"/>
          </a:p>
        </p:txBody>
      </p:sp>
      <p:pic>
        <p:nvPicPr>
          <p:cNvPr id="23554" name="Picture 2">
            <a:extLst>
              <a:ext uri="{FF2B5EF4-FFF2-40B4-BE49-F238E27FC236}">
                <a16:creationId xmlns:a16="http://schemas.microsoft.com/office/drawing/2014/main" id="{5C2E6BD0-4536-5892-EFC2-BB11FBCF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386" y="2003052"/>
            <a:ext cx="3232690" cy="315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3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598961" y="5302589"/>
            <a:ext cx="4455539" cy="369332"/>
          </a:xfrm>
          <a:prstGeom prst="rect">
            <a:avLst/>
          </a:prstGeom>
          <a:noFill/>
        </p:spPr>
        <p:txBody>
          <a:bodyPr wrap="square">
            <a:spAutoFit/>
          </a:bodyPr>
          <a:lstStyle/>
          <a:p>
            <a:pPr algn="ctr"/>
            <a:r>
              <a:rPr lang="en-US" altLang="ko-Kore-KR" dirty="0">
                <a:solidFill>
                  <a:srgbClr val="333333"/>
                </a:solidFill>
                <a:latin typeface="CMS"/>
              </a:rPr>
              <a:t>Add</a:t>
            </a:r>
            <a:r>
              <a:rPr lang="ko-KR" altLang="en-US" dirty="0">
                <a:solidFill>
                  <a:srgbClr val="333333"/>
                </a:solidFill>
                <a:latin typeface="CMS"/>
              </a:rPr>
              <a:t> </a:t>
            </a:r>
            <a:r>
              <a:rPr lang="en-US" altLang="ko-KR" dirty="0">
                <a:solidFill>
                  <a:srgbClr val="333333"/>
                </a:solidFill>
                <a:latin typeface="CMS"/>
              </a:rPr>
              <a:t>hidden layer</a:t>
            </a:r>
            <a:r>
              <a:rPr lang="en-US" altLang="ko-Kore-KR" dirty="0">
                <a:solidFill>
                  <a:srgbClr val="333333"/>
                </a:solidFill>
                <a:latin typeface="CMS"/>
              </a:rPr>
              <a:t> </a:t>
            </a:r>
            <a:endParaRPr lang="ko-Kore-KR" altLang="en-US" b="1" dirty="0"/>
          </a:p>
        </p:txBody>
      </p:sp>
      <p:pic>
        <p:nvPicPr>
          <p:cNvPr id="25602" name="Picture 2">
            <a:extLst>
              <a:ext uri="{FF2B5EF4-FFF2-40B4-BE49-F238E27FC236}">
                <a16:creationId xmlns:a16="http://schemas.microsoft.com/office/drawing/2014/main" id="{B781DFFC-DAAD-7D89-1D8E-1EB648D6B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731" y="2137750"/>
            <a:ext cx="3831018" cy="288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148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598961" y="5302589"/>
            <a:ext cx="4455539" cy="369332"/>
          </a:xfrm>
          <a:prstGeom prst="rect">
            <a:avLst/>
          </a:prstGeom>
          <a:noFill/>
        </p:spPr>
        <p:txBody>
          <a:bodyPr wrap="square">
            <a:spAutoFit/>
          </a:bodyPr>
          <a:lstStyle/>
          <a:p>
            <a:pPr algn="ctr"/>
            <a:r>
              <a:rPr lang="en-US" altLang="ko-Kore-KR" dirty="0">
                <a:solidFill>
                  <a:srgbClr val="333333"/>
                </a:solidFill>
                <a:latin typeface="CMS"/>
              </a:rPr>
              <a:t>Add</a:t>
            </a:r>
            <a:r>
              <a:rPr lang="ko-KR" altLang="en-US" dirty="0">
                <a:solidFill>
                  <a:srgbClr val="333333"/>
                </a:solidFill>
                <a:latin typeface="CMS"/>
              </a:rPr>
              <a:t> </a:t>
            </a:r>
            <a:r>
              <a:rPr lang="en-US" altLang="ko-KR" dirty="0">
                <a:solidFill>
                  <a:srgbClr val="333333"/>
                </a:solidFill>
                <a:latin typeface="CMS"/>
              </a:rPr>
              <a:t>hidden layer</a:t>
            </a:r>
            <a:r>
              <a:rPr lang="en-US" altLang="ko-Kore-KR" dirty="0">
                <a:solidFill>
                  <a:srgbClr val="333333"/>
                </a:solidFill>
                <a:latin typeface="CMS"/>
              </a:rPr>
              <a:t> </a:t>
            </a:r>
            <a:endParaRPr lang="ko-Kore-KR" altLang="en-US" b="1" dirty="0"/>
          </a:p>
        </p:txBody>
      </p:sp>
      <p:pic>
        <p:nvPicPr>
          <p:cNvPr id="2052" name="Picture 4">
            <a:extLst>
              <a:ext uri="{FF2B5EF4-FFF2-40B4-BE49-F238E27FC236}">
                <a16:creationId xmlns:a16="http://schemas.microsoft.com/office/drawing/2014/main" id="{A2311C6A-B0C6-653B-E17D-E99F4CB56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259" y="1733563"/>
            <a:ext cx="3160367" cy="308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3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598961" y="5302589"/>
            <a:ext cx="4455539" cy="369332"/>
          </a:xfrm>
          <a:prstGeom prst="rect">
            <a:avLst/>
          </a:prstGeom>
          <a:noFill/>
        </p:spPr>
        <p:txBody>
          <a:bodyPr wrap="square">
            <a:spAutoFit/>
          </a:bodyPr>
          <a:lstStyle/>
          <a:p>
            <a:pPr algn="ctr"/>
            <a:r>
              <a:rPr lang="en-US" altLang="ko-Kore-KR" dirty="0">
                <a:solidFill>
                  <a:srgbClr val="333333"/>
                </a:solidFill>
                <a:latin typeface="CMS"/>
              </a:rPr>
              <a:t>Links And </a:t>
            </a:r>
            <a:r>
              <a:rPr lang="en-US" altLang="ko-Kore-KR" dirty="0" err="1">
                <a:solidFill>
                  <a:srgbClr val="333333"/>
                </a:solidFill>
                <a:latin typeface="CMS"/>
              </a:rPr>
              <a:t>Homotopy</a:t>
            </a:r>
            <a:endParaRPr lang="ko-Kore-KR" altLang="en-US" b="1" dirty="0"/>
          </a:p>
        </p:txBody>
      </p:sp>
      <p:pic>
        <p:nvPicPr>
          <p:cNvPr id="1026" name="Picture 2">
            <a:extLst>
              <a:ext uri="{FF2B5EF4-FFF2-40B4-BE49-F238E27FC236}">
                <a16:creationId xmlns:a16="http://schemas.microsoft.com/office/drawing/2014/main" id="{F878025F-960E-04D9-DE37-9CE018852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962" y="2115436"/>
            <a:ext cx="4208876" cy="262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71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715830" y="5672436"/>
            <a:ext cx="4455539" cy="369332"/>
          </a:xfrm>
          <a:prstGeom prst="rect">
            <a:avLst/>
          </a:prstGeom>
          <a:noFill/>
        </p:spPr>
        <p:txBody>
          <a:bodyPr wrap="square">
            <a:spAutoFit/>
          </a:bodyPr>
          <a:lstStyle/>
          <a:p>
            <a:pPr algn="ctr"/>
            <a:r>
              <a:rPr lang="en-US" altLang="ko-Kore-KR" dirty="0">
                <a:solidFill>
                  <a:srgbClr val="333333"/>
                </a:solidFill>
                <a:latin typeface="CMS"/>
              </a:rPr>
              <a:t>Manifold Hypothesis</a:t>
            </a:r>
            <a:endParaRPr lang="ko-Kore-KR" altLang="en-US" b="1" dirty="0"/>
          </a:p>
        </p:txBody>
      </p:sp>
      <p:pic>
        <p:nvPicPr>
          <p:cNvPr id="4098" name="Picture 2">
            <a:extLst>
              <a:ext uri="{FF2B5EF4-FFF2-40B4-BE49-F238E27FC236}">
                <a16:creationId xmlns:a16="http://schemas.microsoft.com/office/drawing/2014/main" id="{669139E2-3BE1-117C-55F4-10D683CD2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333500"/>
            <a:ext cx="6350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0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A86E768F-F577-7C43-4016-409F20462A0B}"/>
              </a:ext>
            </a:extLst>
          </p:cNvPr>
          <p:cNvSpPr/>
          <p:nvPr/>
        </p:nvSpPr>
        <p:spPr>
          <a:xfrm>
            <a:off x="336181" y="1163612"/>
            <a:ext cx="5642820" cy="537501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mc:AlternateContent xmlns:mc="http://schemas.openxmlformats.org/markup-compatibility/2006" xmlns:a14="http://schemas.microsoft.com/office/drawing/2010/main">
        <mc:Choice Requires="a14">
          <p:sp>
            <p:nvSpPr>
              <p:cNvPr id="5" name="모서리가 둥근 직사각형 4">
                <a:extLst>
                  <a:ext uri="{FF2B5EF4-FFF2-40B4-BE49-F238E27FC236}">
                    <a16:creationId xmlns:a16="http://schemas.microsoft.com/office/drawing/2014/main" id="{2DE866AB-6E05-3685-EF3A-4D7E4BD5358B}"/>
                  </a:ext>
                </a:extLst>
              </p:cNvPr>
              <p:cNvSpPr/>
              <p:nvPr/>
            </p:nvSpPr>
            <p:spPr>
              <a:xfrm>
                <a:off x="903567" y="5658549"/>
                <a:ext cx="503434"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ko-Kore-KR" sz="2400" b="0" i="1" smtClean="0">
                        <a:solidFill>
                          <a:schemeClr val="tx2"/>
                        </a:solidFill>
                        <a:latin typeface="Cambria Math" panose="02040503050406030204" pitchFamily="18" charset="0"/>
                      </a:rPr>
                      <m:t>𝑥</m:t>
                    </m:r>
                  </m:oMath>
                </a14:m>
                <a:r>
                  <a:rPr kumimoji="1" lang="en-US" altLang="ko-Kore-KR" sz="1000" dirty="0">
                    <a:solidFill>
                      <a:schemeClr val="tx2"/>
                    </a:solidFill>
                  </a:rPr>
                  <a:t>1</a:t>
                </a:r>
                <a:endParaRPr kumimoji="1" lang="ko-Kore-KR" altLang="en-US" sz="1000" dirty="0">
                  <a:solidFill>
                    <a:schemeClr val="tx2"/>
                  </a:solidFill>
                </a:endParaRPr>
              </a:p>
            </p:txBody>
          </p:sp>
        </mc:Choice>
        <mc:Fallback xmlns="">
          <p:sp>
            <p:nvSpPr>
              <p:cNvPr id="5" name="모서리가 둥근 직사각형 4">
                <a:extLst>
                  <a:ext uri="{FF2B5EF4-FFF2-40B4-BE49-F238E27FC236}">
                    <a16:creationId xmlns:a16="http://schemas.microsoft.com/office/drawing/2014/main" id="{2DE866AB-6E05-3685-EF3A-4D7E4BD5358B}"/>
                  </a:ext>
                </a:extLst>
              </p:cNvPr>
              <p:cNvSpPr>
                <a:spLocks noRot="1" noChangeAspect="1" noMove="1" noResize="1" noEditPoints="1" noAdjustHandles="1" noChangeArrowheads="1" noChangeShapeType="1" noTextEdit="1"/>
              </p:cNvSpPr>
              <p:nvPr/>
            </p:nvSpPr>
            <p:spPr>
              <a:xfrm>
                <a:off x="903567" y="5658549"/>
                <a:ext cx="503434" cy="503434"/>
              </a:xfrm>
              <a:prstGeom prst="roundRect">
                <a:avLst/>
              </a:prstGeom>
              <a:blipFill>
                <a:blip r:embed="rId3"/>
                <a:stretch>
                  <a:fillRect/>
                </a:stretch>
              </a:blipFill>
              <a:ln>
                <a:no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6" name="모서리가 둥근 직사각형 5">
                <a:extLst>
                  <a:ext uri="{FF2B5EF4-FFF2-40B4-BE49-F238E27FC236}">
                    <a16:creationId xmlns:a16="http://schemas.microsoft.com/office/drawing/2014/main" id="{9354766E-2BA4-5F73-F85F-4DF9E6652D65}"/>
                  </a:ext>
                </a:extLst>
              </p:cNvPr>
              <p:cNvSpPr/>
              <p:nvPr/>
            </p:nvSpPr>
            <p:spPr>
              <a:xfrm>
                <a:off x="1744336" y="5652367"/>
                <a:ext cx="503434"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ko-Kore-KR" sz="2400" b="0" i="1" smtClean="0">
                        <a:solidFill>
                          <a:schemeClr val="tx2"/>
                        </a:solidFill>
                        <a:latin typeface="Cambria Math" panose="02040503050406030204" pitchFamily="18" charset="0"/>
                      </a:rPr>
                      <m:t>𝑥</m:t>
                    </m:r>
                  </m:oMath>
                </a14:m>
                <a:r>
                  <a:rPr kumimoji="1" lang="en-US" altLang="ko-Kore-KR" sz="1000" dirty="0">
                    <a:solidFill>
                      <a:schemeClr val="tx2"/>
                    </a:solidFill>
                  </a:rPr>
                  <a:t>2</a:t>
                </a:r>
                <a:endParaRPr kumimoji="1" lang="ko-Kore-KR" altLang="en-US" sz="1000" dirty="0">
                  <a:solidFill>
                    <a:schemeClr val="tx2"/>
                  </a:solidFill>
                </a:endParaRPr>
              </a:p>
            </p:txBody>
          </p:sp>
        </mc:Choice>
        <mc:Fallback xmlns="">
          <p:sp>
            <p:nvSpPr>
              <p:cNvPr id="6" name="모서리가 둥근 직사각형 5">
                <a:extLst>
                  <a:ext uri="{FF2B5EF4-FFF2-40B4-BE49-F238E27FC236}">
                    <a16:creationId xmlns:a16="http://schemas.microsoft.com/office/drawing/2014/main" id="{9354766E-2BA4-5F73-F85F-4DF9E6652D65}"/>
                  </a:ext>
                </a:extLst>
              </p:cNvPr>
              <p:cNvSpPr>
                <a:spLocks noRot="1" noChangeAspect="1" noMove="1" noResize="1" noEditPoints="1" noAdjustHandles="1" noChangeArrowheads="1" noChangeShapeType="1" noTextEdit="1"/>
              </p:cNvSpPr>
              <p:nvPr/>
            </p:nvSpPr>
            <p:spPr>
              <a:xfrm>
                <a:off x="1744336" y="5652367"/>
                <a:ext cx="503434" cy="503434"/>
              </a:xfrm>
              <a:prstGeom prst="roundRect">
                <a:avLst/>
              </a:prstGeom>
              <a:blipFill>
                <a:blip r:embed="rId4"/>
                <a:stretch>
                  <a:fillRect/>
                </a:stretch>
              </a:blipFill>
              <a:ln>
                <a:no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8" name="모서리가 둥근 직사각형 7">
                <a:extLst>
                  <a:ext uri="{FF2B5EF4-FFF2-40B4-BE49-F238E27FC236}">
                    <a16:creationId xmlns:a16="http://schemas.microsoft.com/office/drawing/2014/main" id="{9980EBF9-A96A-A971-68D5-B8DA02B8C8D8}"/>
                  </a:ext>
                </a:extLst>
              </p:cNvPr>
              <p:cNvSpPr/>
              <p:nvPr/>
            </p:nvSpPr>
            <p:spPr>
              <a:xfrm>
                <a:off x="2583393" y="5652367"/>
                <a:ext cx="503434"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ko-Kore-KR" sz="2400" b="0" i="1" smtClean="0">
                        <a:solidFill>
                          <a:schemeClr val="tx2"/>
                        </a:solidFill>
                        <a:latin typeface="Cambria Math" panose="02040503050406030204" pitchFamily="18" charset="0"/>
                      </a:rPr>
                      <m:t>𝑥</m:t>
                    </m:r>
                  </m:oMath>
                </a14:m>
                <a:r>
                  <a:rPr kumimoji="1" lang="en-US" altLang="ko-Kore-KR" sz="1000" dirty="0">
                    <a:solidFill>
                      <a:schemeClr val="tx2"/>
                    </a:solidFill>
                  </a:rPr>
                  <a:t>3</a:t>
                </a:r>
                <a:endParaRPr kumimoji="1" lang="ko-Kore-KR" altLang="en-US" sz="1000" dirty="0">
                  <a:solidFill>
                    <a:schemeClr val="tx2"/>
                  </a:solidFill>
                </a:endParaRPr>
              </a:p>
            </p:txBody>
          </p:sp>
        </mc:Choice>
        <mc:Fallback xmlns="">
          <p:sp>
            <p:nvSpPr>
              <p:cNvPr id="8" name="모서리가 둥근 직사각형 7">
                <a:extLst>
                  <a:ext uri="{FF2B5EF4-FFF2-40B4-BE49-F238E27FC236}">
                    <a16:creationId xmlns:a16="http://schemas.microsoft.com/office/drawing/2014/main" id="{9980EBF9-A96A-A971-68D5-B8DA02B8C8D8}"/>
                  </a:ext>
                </a:extLst>
              </p:cNvPr>
              <p:cNvSpPr>
                <a:spLocks noRot="1" noChangeAspect="1" noMove="1" noResize="1" noEditPoints="1" noAdjustHandles="1" noChangeArrowheads="1" noChangeShapeType="1" noTextEdit="1"/>
              </p:cNvSpPr>
              <p:nvPr/>
            </p:nvSpPr>
            <p:spPr>
              <a:xfrm>
                <a:off x="2583393" y="5652367"/>
                <a:ext cx="503434" cy="503434"/>
              </a:xfrm>
              <a:prstGeom prst="roundRect">
                <a:avLst/>
              </a:prstGeom>
              <a:blipFill>
                <a:blip r:embed="rId5"/>
                <a:stretch>
                  <a:fillRect/>
                </a:stretch>
              </a:blipFill>
              <a:ln>
                <a:noFill/>
              </a:ln>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9" name="모서리가 둥근 직사각형 8">
                <a:extLst>
                  <a:ext uri="{FF2B5EF4-FFF2-40B4-BE49-F238E27FC236}">
                    <a16:creationId xmlns:a16="http://schemas.microsoft.com/office/drawing/2014/main" id="{514A81AB-396D-F3F6-29DA-A7AE50BFBEA1}"/>
                  </a:ext>
                </a:extLst>
              </p:cNvPr>
              <p:cNvSpPr/>
              <p:nvPr/>
            </p:nvSpPr>
            <p:spPr>
              <a:xfrm>
                <a:off x="4806047" y="5652367"/>
                <a:ext cx="648971"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ko-Kore-KR" sz="2400" b="0" i="1" smtClean="0">
                        <a:solidFill>
                          <a:schemeClr val="tx2"/>
                        </a:solidFill>
                        <a:latin typeface="Cambria Math" panose="02040503050406030204" pitchFamily="18" charset="0"/>
                      </a:rPr>
                      <m:t>𝑥</m:t>
                    </m:r>
                  </m:oMath>
                </a14:m>
                <a:r>
                  <a:rPr kumimoji="1" lang="en-US" altLang="ko-Kore-KR" sz="1000" dirty="0">
                    <a:solidFill>
                      <a:schemeClr val="tx2"/>
                    </a:solidFill>
                  </a:rPr>
                  <a:t>600</a:t>
                </a:r>
                <a:endParaRPr kumimoji="1" lang="ko-Kore-KR" altLang="en-US" sz="1000" dirty="0">
                  <a:solidFill>
                    <a:schemeClr val="tx2"/>
                  </a:solidFill>
                </a:endParaRPr>
              </a:p>
            </p:txBody>
          </p:sp>
        </mc:Choice>
        <mc:Fallback xmlns="">
          <p:sp>
            <p:nvSpPr>
              <p:cNvPr id="9" name="모서리가 둥근 직사각형 8">
                <a:extLst>
                  <a:ext uri="{FF2B5EF4-FFF2-40B4-BE49-F238E27FC236}">
                    <a16:creationId xmlns:a16="http://schemas.microsoft.com/office/drawing/2014/main" id="{514A81AB-396D-F3F6-29DA-A7AE50BFBEA1}"/>
                  </a:ext>
                </a:extLst>
              </p:cNvPr>
              <p:cNvSpPr>
                <a:spLocks noRot="1" noChangeAspect="1" noMove="1" noResize="1" noEditPoints="1" noAdjustHandles="1" noChangeArrowheads="1" noChangeShapeType="1" noTextEdit="1"/>
              </p:cNvSpPr>
              <p:nvPr/>
            </p:nvSpPr>
            <p:spPr>
              <a:xfrm>
                <a:off x="4806047" y="5652367"/>
                <a:ext cx="648971" cy="503434"/>
              </a:xfrm>
              <a:prstGeom prst="roundRect">
                <a:avLst/>
              </a:prstGeom>
              <a:blipFill>
                <a:blip r:embed="rId6"/>
                <a:stretch>
                  <a:fillRect/>
                </a:stretch>
              </a:blipFill>
              <a:ln>
                <a:noFill/>
              </a:ln>
            </p:spPr>
            <p:txBody>
              <a:bodyPr/>
              <a:lstStyle/>
              <a:p>
                <a:r>
                  <a:rPr lang="ko-Kore-KR" altLang="en-US">
                    <a:noFill/>
                  </a:rPr>
                  <a:t> </a:t>
                </a:r>
              </a:p>
            </p:txBody>
          </p:sp>
        </mc:Fallback>
      </mc:AlternateContent>
      <p:sp>
        <p:nvSpPr>
          <p:cNvPr id="10" name="모서리가 둥근 직사각형 9">
            <a:extLst>
              <a:ext uri="{FF2B5EF4-FFF2-40B4-BE49-F238E27FC236}">
                <a16:creationId xmlns:a16="http://schemas.microsoft.com/office/drawing/2014/main" id="{073FF24A-BCC8-6414-D727-4F3884934A07}"/>
              </a:ext>
            </a:extLst>
          </p:cNvPr>
          <p:cNvSpPr/>
          <p:nvPr/>
        </p:nvSpPr>
        <p:spPr>
          <a:xfrm>
            <a:off x="903567" y="4804082"/>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11" name="직선 화살표 연결선 10">
            <a:extLst>
              <a:ext uri="{FF2B5EF4-FFF2-40B4-BE49-F238E27FC236}">
                <a16:creationId xmlns:a16="http://schemas.microsoft.com/office/drawing/2014/main" id="{22A760C7-C91F-1A08-6157-8D09A226D1A5}"/>
              </a:ext>
            </a:extLst>
          </p:cNvPr>
          <p:cNvCxnSpPr>
            <a:stCxn id="5" idx="0"/>
            <a:endCxn id="10" idx="2"/>
          </p:cNvCxnSpPr>
          <p:nvPr/>
        </p:nvCxnSpPr>
        <p:spPr>
          <a:xfrm flipV="1">
            <a:off x="1155284" y="5307516"/>
            <a:ext cx="0" cy="3510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모서리가 둥근 직사각형 11">
            <a:extLst>
              <a:ext uri="{FF2B5EF4-FFF2-40B4-BE49-F238E27FC236}">
                <a16:creationId xmlns:a16="http://schemas.microsoft.com/office/drawing/2014/main" id="{85FCB078-426D-A45C-8FD2-8016A2ADD0F7}"/>
              </a:ext>
            </a:extLst>
          </p:cNvPr>
          <p:cNvSpPr/>
          <p:nvPr/>
        </p:nvSpPr>
        <p:spPr>
          <a:xfrm>
            <a:off x="1744336" y="4804082"/>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13" name="직선 화살표 연결선 12">
            <a:extLst>
              <a:ext uri="{FF2B5EF4-FFF2-40B4-BE49-F238E27FC236}">
                <a16:creationId xmlns:a16="http://schemas.microsoft.com/office/drawing/2014/main" id="{5D912B74-E23A-B119-8AA2-65A57739F797}"/>
              </a:ext>
            </a:extLst>
          </p:cNvPr>
          <p:cNvCxnSpPr>
            <a:endCxn id="12" idx="2"/>
          </p:cNvCxnSpPr>
          <p:nvPr/>
        </p:nvCxnSpPr>
        <p:spPr>
          <a:xfrm flipV="1">
            <a:off x="1996053" y="5307516"/>
            <a:ext cx="0" cy="3510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모서리가 둥근 직사각형 13">
            <a:extLst>
              <a:ext uri="{FF2B5EF4-FFF2-40B4-BE49-F238E27FC236}">
                <a16:creationId xmlns:a16="http://schemas.microsoft.com/office/drawing/2014/main" id="{3F6CF9EC-32C9-6F91-BD66-5662DD9D3937}"/>
              </a:ext>
            </a:extLst>
          </p:cNvPr>
          <p:cNvSpPr/>
          <p:nvPr/>
        </p:nvSpPr>
        <p:spPr>
          <a:xfrm>
            <a:off x="2585105" y="4804082"/>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15" name="직선 화살표 연결선 14">
            <a:extLst>
              <a:ext uri="{FF2B5EF4-FFF2-40B4-BE49-F238E27FC236}">
                <a16:creationId xmlns:a16="http://schemas.microsoft.com/office/drawing/2014/main" id="{39577A34-2B01-8C34-E8A4-125FB1862FDB}"/>
              </a:ext>
            </a:extLst>
          </p:cNvPr>
          <p:cNvCxnSpPr>
            <a:endCxn id="14" idx="2"/>
          </p:cNvCxnSpPr>
          <p:nvPr/>
        </p:nvCxnSpPr>
        <p:spPr>
          <a:xfrm flipV="1">
            <a:off x="2836822" y="5307516"/>
            <a:ext cx="0" cy="3510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모서리가 둥근 직사각형 15">
            <a:extLst>
              <a:ext uri="{FF2B5EF4-FFF2-40B4-BE49-F238E27FC236}">
                <a16:creationId xmlns:a16="http://schemas.microsoft.com/office/drawing/2014/main" id="{8D4F38F3-DF65-35F0-7BE1-7986D436C7E0}"/>
              </a:ext>
            </a:extLst>
          </p:cNvPr>
          <p:cNvSpPr/>
          <p:nvPr/>
        </p:nvSpPr>
        <p:spPr>
          <a:xfrm>
            <a:off x="4899066" y="4804082"/>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17" name="직선 화살표 연결선 16">
            <a:extLst>
              <a:ext uri="{FF2B5EF4-FFF2-40B4-BE49-F238E27FC236}">
                <a16:creationId xmlns:a16="http://schemas.microsoft.com/office/drawing/2014/main" id="{AC09D2FD-48F4-3EB6-5E21-50D143E45701}"/>
              </a:ext>
            </a:extLst>
          </p:cNvPr>
          <p:cNvCxnSpPr>
            <a:endCxn id="16" idx="2"/>
          </p:cNvCxnSpPr>
          <p:nvPr/>
        </p:nvCxnSpPr>
        <p:spPr>
          <a:xfrm flipV="1">
            <a:off x="5150783" y="5307516"/>
            <a:ext cx="0" cy="3510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직선 화살표 연결선 17">
            <a:extLst>
              <a:ext uri="{FF2B5EF4-FFF2-40B4-BE49-F238E27FC236}">
                <a16:creationId xmlns:a16="http://schemas.microsoft.com/office/drawing/2014/main" id="{BF81695A-3118-AFAE-A850-1F3F2DE509E0}"/>
              </a:ext>
            </a:extLst>
          </p:cNvPr>
          <p:cNvCxnSpPr>
            <a:cxnSpLocks/>
            <a:stCxn id="10" idx="3"/>
            <a:endCxn id="12" idx="1"/>
          </p:cNvCxnSpPr>
          <p:nvPr/>
        </p:nvCxnSpPr>
        <p:spPr>
          <a:xfrm>
            <a:off x="1407001" y="5055799"/>
            <a:ext cx="3373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직선 화살표 연결선 18">
            <a:extLst>
              <a:ext uri="{FF2B5EF4-FFF2-40B4-BE49-F238E27FC236}">
                <a16:creationId xmlns:a16="http://schemas.microsoft.com/office/drawing/2014/main" id="{A7084582-3061-B7CC-47ED-2162FD69098F}"/>
              </a:ext>
            </a:extLst>
          </p:cNvPr>
          <p:cNvCxnSpPr>
            <a:cxnSpLocks/>
          </p:cNvCxnSpPr>
          <p:nvPr/>
        </p:nvCxnSpPr>
        <p:spPr>
          <a:xfrm>
            <a:off x="2247770" y="5071879"/>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직선 화살표 연결선 19">
            <a:extLst>
              <a:ext uri="{FF2B5EF4-FFF2-40B4-BE49-F238E27FC236}">
                <a16:creationId xmlns:a16="http://schemas.microsoft.com/office/drawing/2014/main" id="{72F8F6EC-177D-B488-61F6-C982A7249DB0}"/>
              </a:ext>
            </a:extLst>
          </p:cNvPr>
          <p:cNvCxnSpPr>
            <a:cxnSpLocks/>
          </p:cNvCxnSpPr>
          <p:nvPr/>
        </p:nvCxnSpPr>
        <p:spPr>
          <a:xfrm>
            <a:off x="4563443" y="5071879"/>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모서리가 둥근 직사각형 20">
            <a:extLst>
              <a:ext uri="{FF2B5EF4-FFF2-40B4-BE49-F238E27FC236}">
                <a16:creationId xmlns:a16="http://schemas.microsoft.com/office/drawing/2014/main" id="{B192B163-60C2-51A0-877A-782DAAE799D2}"/>
              </a:ext>
            </a:extLst>
          </p:cNvPr>
          <p:cNvSpPr/>
          <p:nvPr/>
        </p:nvSpPr>
        <p:spPr>
          <a:xfrm>
            <a:off x="903567" y="3949615"/>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22" name="직선 화살표 연결선 21">
            <a:extLst>
              <a:ext uri="{FF2B5EF4-FFF2-40B4-BE49-F238E27FC236}">
                <a16:creationId xmlns:a16="http://schemas.microsoft.com/office/drawing/2014/main" id="{594E6C1D-3D47-EBFA-4005-BC98405FEE79}"/>
              </a:ext>
            </a:extLst>
          </p:cNvPr>
          <p:cNvCxnSpPr>
            <a:endCxn id="21" idx="2"/>
          </p:cNvCxnSpPr>
          <p:nvPr/>
        </p:nvCxnSpPr>
        <p:spPr>
          <a:xfrm flipV="1">
            <a:off x="1155284" y="4453049"/>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모서리가 둥근 직사각형 22">
            <a:extLst>
              <a:ext uri="{FF2B5EF4-FFF2-40B4-BE49-F238E27FC236}">
                <a16:creationId xmlns:a16="http://schemas.microsoft.com/office/drawing/2014/main" id="{D9B44726-AF42-D086-0844-53B3556544CA}"/>
              </a:ext>
            </a:extLst>
          </p:cNvPr>
          <p:cNvSpPr/>
          <p:nvPr/>
        </p:nvSpPr>
        <p:spPr>
          <a:xfrm>
            <a:off x="1744336" y="3949615"/>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24" name="직선 화살표 연결선 23">
            <a:extLst>
              <a:ext uri="{FF2B5EF4-FFF2-40B4-BE49-F238E27FC236}">
                <a16:creationId xmlns:a16="http://schemas.microsoft.com/office/drawing/2014/main" id="{6AD6097F-7E60-E9D0-9D45-8C882EE4A33E}"/>
              </a:ext>
            </a:extLst>
          </p:cNvPr>
          <p:cNvCxnSpPr>
            <a:endCxn id="23" idx="2"/>
          </p:cNvCxnSpPr>
          <p:nvPr/>
        </p:nvCxnSpPr>
        <p:spPr>
          <a:xfrm flipV="1">
            <a:off x="1996053" y="4453049"/>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모서리가 둥근 직사각형 24">
            <a:extLst>
              <a:ext uri="{FF2B5EF4-FFF2-40B4-BE49-F238E27FC236}">
                <a16:creationId xmlns:a16="http://schemas.microsoft.com/office/drawing/2014/main" id="{F2946B98-4C5A-7BE4-530F-3E6F5D9809B3}"/>
              </a:ext>
            </a:extLst>
          </p:cNvPr>
          <p:cNvSpPr/>
          <p:nvPr/>
        </p:nvSpPr>
        <p:spPr>
          <a:xfrm>
            <a:off x="2585105" y="3949615"/>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26" name="직선 화살표 연결선 25">
            <a:extLst>
              <a:ext uri="{FF2B5EF4-FFF2-40B4-BE49-F238E27FC236}">
                <a16:creationId xmlns:a16="http://schemas.microsoft.com/office/drawing/2014/main" id="{914A7FFC-BD2D-6FA2-87EA-4F11F095613A}"/>
              </a:ext>
            </a:extLst>
          </p:cNvPr>
          <p:cNvCxnSpPr>
            <a:endCxn id="25" idx="2"/>
          </p:cNvCxnSpPr>
          <p:nvPr/>
        </p:nvCxnSpPr>
        <p:spPr>
          <a:xfrm flipV="1">
            <a:off x="2836822" y="4453049"/>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7" name="모서리가 둥근 직사각형 26">
            <a:extLst>
              <a:ext uri="{FF2B5EF4-FFF2-40B4-BE49-F238E27FC236}">
                <a16:creationId xmlns:a16="http://schemas.microsoft.com/office/drawing/2014/main" id="{485CC505-83DF-DCAA-7620-C62303245839}"/>
              </a:ext>
            </a:extLst>
          </p:cNvPr>
          <p:cNvSpPr/>
          <p:nvPr/>
        </p:nvSpPr>
        <p:spPr>
          <a:xfrm>
            <a:off x="4899066" y="3949615"/>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28" name="직선 화살표 연결선 27">
            <a:extLst>
              <a:ext uri="{FF2B5EF4-FFF2-40B4-BE49-F238E27FC236}">
                <a16:creationId xmlns:a16="http://schemas.microsoft.com/office/drawing/2014/main" id="{8C03883F-C027-0AA7-0408-17482FDF5886}"/>
              </a:ext>
            </a:extLst>
          </p:cNvPr>
          <p:cNvCxnSpPr>
            <a:endCxn id="27" idx="2"/>
          </p:cNvCxnSpPr>
          <p:nvPr/>
        </p:nvCxnSpPr>
        <p:spPr>
          <a:xfrm flipV="1">
            <a:off x="5150783" y="4453049"/>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6583608C-8FE4-6081-5E42-75B9E41DE89C}"/>
              </a:ext>
            </a:extLst>
          </p:cNvPr>
          <p:cNvCxnSpPr>
            <a:cxnSpLocks/>
            <a:stCxn id="21" idx="3"/>
            <a:endCxn id="23" idx="1"/>
          </p:cNvCxnSpPr>
          <p:nvPr/>
        </p:nvCxnSpPr>
        <p:spPr>
          <a:xfrm>
            <a:off x="1407001" y="4201332"/>
            <a:ext cx="3373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1348AD2D-6B8D-EB5A-B56F-FEA8C74AA9A7}"/>
              </a:ext>
            </a:extLst>
          </p:cNvPr>
          <p:cNvCxnSpPr>
            <a:cxnSpLocks/>
          </p:cNvCxnSpPr>
          <p:nvPr/>
        </p:nvCxnSpPr>
        <p:spPr>
          <a:xfrm>
            <a:off x="2247770" y="4217412"/>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직선 화살표 연결선 30">
            <a:extLst>
              <a:ext uri="{FF2B5EF4-FFF2-40B4-BE49-F238E27FC236}">
                <a16:creationId xmlns:a16="http://schemas.microsoft.com/office/drawing/2014/main" id="{EF42E2D2-3381-F8A9-C1B2-763AFF380027}"/>
              </a:ext>
            </a:extLst>
          </p:cNvPr>
          <p:cNvCxnSpPr>
            <a:cxnSpLocks/>
          </p:cNvCxnSpPr>
          <p:nvPr/>
        </p:nvCxnSpPr>
        <p:spPr>
          <a:xfrm>
            <a:off x="4563443" y="4217412"/>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모서리가 둥근 직사각형 31">
            <a:extLst>
              <a:ext uri="{FF2B5EF4-FFF2-40B4-BE49-F238E27FC236}">
                <a16:creationId xmlns:a16="http://schemas.microsoft.com/office/drawing/2014/main" id="{F73263F5-C84A-C017-61F4-AEB9A0034317}"/>
              </a:ext>
            </a:extLst>
          </p:cNvPr>
          <p:cNvSpPr/>
          <p:nvPr/>
        </p:nvSpPr>
        <p:spPr>
          <a:xfrm>
            <a:off x="903567" y="3095148"/>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33" name="직선 화살표 연결선 32">
            <a:extLst>
              <a:ext uri="{FF2B5EF4-FFF2-40B4-BE49-F238E27FC236}">
                <a16:creationId xmlns:a16="http://schemas.microsoft.com/office/drawing/2014/main" id="{FA176B42-55FA-8F22-C52D-3615B9CCA1D8}"/>
              </a:ext>
            </a:extLst>
          </p:cNvPr>
          <p:cNvCxnSpPr>
            <a:endCxn id="32" idx="2"/>
          </p:cNvCxnSpPr>
          <p:nvPr/>
        </p:nvCxnSpPr>
        <p:spPr>
          <a:xfrm flipV="1">
            <a:off x="1155284" y="3598582"/>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4" name="모서리가 둥근 직사각형 33">
            <a:extLst>
              <a:ext uri="{FF2B5EF4-FFF2-40B4-BE49-F238E27FC236}">
                <a16:creationId xmlns:a16="http://schemas.microsoft.com/office/drawing/2014/main" id="{E767DE91-2DBF-D0FD-26E5-D7C921A46BA4}"/>
              </a:ext>
            </a:extLst>
          </p:cNvPr>
          <p:cNvSpPr/>
          <p:nvPr/>
        </p:nvSpPr>
        <p:spPr>
          <a:xfrm>
            <a:off x="1744336" y="3095148"/>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35" name="직선 화살표 연결선 34">
            <a:extLst>
              <a:ext uri="{FF2B5EF4-FFF2-40B4-BE49-F238E27FC236}">
                <a16:creationId xmlns:a16="http://schemas.microsoft.com/office/drawing/2014/main" id="{FA526B0E-5A90-878C-B51B-62812442F87F}"/>
              </a:ext>
            </a:extLst>
          </p:cNvPr>
          <p:cNvCxnSpPr>
            <a:endCxn id="34" idx="2"/>
          </p:cNvCxnSpPr>
          <p:nvPr/>
        </p:nvCxnSpPr>
        <p:spPr>
          <a:xfrm flipV="1">
            <a:off x="1996053" y="3598582"/>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6" name="모서리가 둥근 직사각형 35">
            <a:extLst>
              <a:ext uri="{FF2B5EF4-FFF2-40B4-BE49-F238E27FC236}">
                <a16:creationId xmlns:a16="http://schemas.microsoft.com/office/drawing/2014/main" id="{502F8454-425C-68C8-8C47-B3468CE63DF5}"/>
              </a:ext>
            </a:extLst>
          </p:cNvPr>
          <p:cNvSpPr/>
          <p:nvPr/>
        </p:nvSpPr>
        <p:spPr>
          <a:xfrm>
            <a:off x="2585105" y="3095148"/>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37" name="직선 화살표 연결선 36">
            <a:extLst>
              <a:ext uri="{FF2B5EF4-FFF2-40B4-BE49-F238E27FC236}">
                <a16:creationId xmlns:a16="http://schemas.microsoft.com/office/drawing/2014/main" id="{858BA9C0-A3AE-4C76-52AE-EB341B4954BF}"/>
              </a:ext>
            </a:extLst>
          </p:cNvPr>
          <p:cNvCxnSpPr>
            <a:endCxn id="36" idx="2"/>
          </p:cNvCxnSpPr>
          <p:nvPr/>
        </p:nvCxnSpPr>
        <p:spPr>
          <a:xfrm flipV="1">
            <a:off x="2836822" y="3598582"/>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8" name="모서리가 둥근 직사각형 37">
            <a:extLst>
              <a:ext uri="{FF2B5EF4-FFF2-40B4-BE49-F238E27FC236}">
                <a16:creationId xmlns:a16="http://schemas.microsoft.com/office/drawing/2014/main" id="{AA3484C2-0861-FE07-FA92-951BE134F7A9}"/>
              </a:ext>
            </a:extLst>
          </p:cNvPr>
          <p:cNvSpPr/>
          <p:nvPr/>
        </p:nvSpPr>
        <p:spPr>
          <a:xfrm>
            <a:off x="4899066" y="3095148"/>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39" name="직선 화살표 연결선 38">
            <a:extLst>
              <a:ext uri="{FF2B5EF4-FFF2-40B4-BE49-F238E27FC236}">
                <a16:creationId xmlns:a16="http://schemas.microsoft.com/office/drawing/2014/main" id="{7D97174A-520A-FFB5-95B5-24C836885020}"/>
              </a:ext>
            </a:extLst>
          </p:cNvPr>
          <p:cNvCxnSpPr>
            <a:endCxn id="38" idx="2"/>
          </p:cNvCxnSpPr>
          <p:nvPr/>
        </p:nvCxnSpPr>
        <p:spPr>
          <a:xfrm flipV="1">
            <a:off x="5150783" y="3598582"/>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0" name="직선 화살표 연결선 39">
            <a:extLst>
              <a:ext uri="{FF2B5EF4-FFF2-40B4-BE49-F238E27FC236}">
                <a16:creationId xmlns:a16="http://schemas.microsoft.com/office/drawing/2014/main" id="{A3E778E1-108A-D6C1-1A51-48D5B9DE2672}"/>
              </a:ext>
            </a:extLst>
          </p:cNvPr>
          <p:cNvCxnSpPr>
            <a:cxnSpLocks/>
            <a:stCxn id="32" idx="3"/>
            <a:endCxn id="34" idx="1"/>
          </p:cNvCxnSpPr>
          <p:nvPr/>
        </p:nvCxnSpPr>
        <p:spPr>
          <a:xfrm>
            <a:off x="1407001" y="3346865"/>
            <a:ext cx="3373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직선 화살표 연결선 40">
            <a:extLst>
              <a:ext uri="{FF2B5EF4-FFF2-40B4-BE49-F238E27FC236}">
                <a16:creationId xmlns:a16="http://schemas.microsoft.com/office/drawing/2014/main" id="{DC62FDEE-0279-69D6-5F4C-8F7C489266E6}"/>
              </a:ext>
            </a:extLst>
          </p:cNvPr>
          <p:cNvCxnSpPr>
            <a:cxnSpLocks/>
          </p:cNvCxnSpPr>
          <p:nvPr/>
        </p:nvCxnSpPr>
        <p:spPr>
          <a:xfrm>
            <a:off x="2247770" y="3362945"/>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직선 화살표 연결선 41">
            <a:extLst>
              <a:ext uri="{FF2B5EF4-FFF2-40B4-BE49-F238E27FC236}">
                <a16:creationId xmlns:a16="http://schemas.microsoft.com/office/drawing/2014/main" id="{A231F0D6-488F-12C3-AE06-ACF3735D20D0}"/>
              </a:ext>
            </a:extLst>
          </p:cNvPr>
          <p:cNvCxnSpPr>
            <a:cxnSpLocks/>
          </p:cNvCxnSpPr>
          <p:nvPr/>
        </p:nvCxnSpPr>
        <p:spPr>
          <a:xfrm>
            <a:off x="4563443" y="3362945"/>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3" name="모서리가 둥근 직사각형 42">
            <a:extLst>
              <a:ext uri="{FF2B5EF4-FFF2-40B4-BE49-F238E27FC236}">
                <a16:creationId xmlns:a16="http://schemas.microsoft.com/office/drawing/2014/main" id="{C92C03DF-E96D-74AB-C820-1AD0D54FCCD5}"/>
              </a:ext>
            </a:extLst>
          </p:cNvPr>
          <p:cNvSpPr/>
          <p:nvPr/>
        </p:nvSpPr>
        <p:spPr>
          <a:xfrm>
            <a:off x="903567" y="2242874"/>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44" name="직선 화살표 연결선 43">
            <a:extLst>
              <a:ext uri="{FF2B5EF4-FFF2-40B4-BE49-F238E27FC236}">
                <a16:creationId xmlns:a16="http://schemas.microsoft.com/office/drawing/2014/main" id="{A72CC5B9-01B0-000D-5D85-93A3C3808C2D}"/>
              </a:ext>
            </a:extLst>
          </p:cNvPr>
          <p:cNvCxnSpPr>
            <a:endCxn id="43" idx="2"/>
          </p:cNvCxnSpPr>
          <p:nvPr/>
        </p:nvCxnSpPr>
        <p:spPr>
          <a:xfrm flipV="1">
            <a:off x="1155284" y="2746308"/>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5" name="모서리가 둥근 직사각형 44">
            <a:extLst>
              <a:ext uri="{FF2B5EF4-FFF2-40B4-BE49-F238E27FC236}">
                <a16:creationId xmlns:a16="http://schemas.microsoft.com/office/drawing/2014/main" id="{51254180-665E-9202-4446-40D42F2C0421}"/>
              </a:ext>
            </a:extLst>
          </p:cNvPr>
          <p:cNvSpPr/>
          <p:nvPr/>
        </p:nvSpPr>
        <p:spPr>
          <a:xfrm>
            <a:off x="1744336" y="2242874"/>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46" name="직선 화살표 연결선 45">
            <a:extLst>
              <a:ext uri="{FF2B5EF4-FFF2-40B4-BE49-F238E27FC236}">
                <a16:creationId xmlns:a16="http://schemas.microsoft.com/office/drawing/2014/main" id="{2B0A82B7-CD88-3C9D-A132-B0A6891C5480}"/>
              </a:ext>
            </a:extLst>
          </p:cNvPr>
          <p:cNvCxnSpPr>
            <a:endCxn id="45" idx="2"/>
          </p:cNvCxnSpPr>
          <p:nvPr/>
        </p:nvCxnSpPr>
        <p:spPr>
          <a:xfrm flipV="1">
            <a:off x="1996053" y="2746308"/>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7" name="모서리가 둥근 직사각형 46">
            <a:extLst>
              <a:ext uri="{FF2B5EF4-FFF2-40B4-BE49-F238E27FC236}">
                <a16:creationId xmlns:a16="http://schemas.microsoft.com/office/drawing/2014/main" id="{20767E1C-A67C-802D-6EAF-B789604B7849}"/>
              </a:ext>
            </a:extLst>
          </p:cNvPr>
          <p:cNvSpPr/>
          <p:nvPr/>
        </p:nvSpPr>
        <p:spPr>
          <a:xfrm>
            <a:off x="2585105" y="2242874"/>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48" name="직선 화살표 연결선 47">
            <a:extLst>
              <a:ext uri="{FF2B5EF4-FFF2-40B4-BE49-F238E27FC236}">
                <a16:creationId xmlns:a16="http://schemas.microsoft.com/office/drawing/2014/main" id="{2E83040A-AF55-26FA-733A-C4EFE4DD6FCE}"/>
              </a:ext>
            </a:extLst>
          </p:cNvPr>
          <p:cNvCxnSpPr>
            <a:endCxn id="47" idx="2"/>
          </p:cNvCxnSpPr>
          <p:nvPr/>
        </p:nvCxnSpPr>
        <p:spPr>
          <a:xfrm flipV="1">
            <a:off x="2836822" y="2746308"/>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9" name="모서리가 둥근 직사각형 48">
            <a:extLst>
              <a:ext uri="{FF2B5EF4-FFF2-40B4-BE49-F238E27FC236}">
                <a16:creationId xmlns:a16="http://schemas.microsoft.com/office/drawing/2014/main" id="{2BD71950-B1E3-233F-6B82-19231DB1C5DA}"/>
              </a:ext>
            </a:extLst>
          </p:cNvPr>
          <p:cNvSpPr/>
          <p:nvPr/>
        </p:nvSpPr>
        <p:spPr>
          <a:xfrm>
            <a:off x="4899066" y="2242874"/>
            <a:ext cx="503434" cy="503434"/>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sz="1000" dirty="0">
              <a:solidFill>
                <a:schemeClr val="tx2"/>
              </a:solidFill>
            </a:endParaRPr>
          </a:p>
        </p:txBody>
      </p:sp>
      <p:cxnSp>
        <p:nvCxnSpPr>
          <p:cNvPr id="50" name="직선 화살표 연결선 49">
            <a:extLst>
              <a:ext uri="{FF2B5EF4-FFF2-40B4-BE49-F238E27FC236}">
                <a16:creationId xmlns:a16="http://schemas.microsoft.com/office/drawing/2014/main" id="{F4C19C94-0613-16CE-2C1F-78D4B9991BA4}"/>
              </a:ext>
            </a:extLst>
          </p:cNvPr>
          <p:cNvCxnSpPr>
            <a:endCxn id="49" idx="2"/>
          </p:cNvCxnSpPr>
          <p:nvPr/>
        </p:nvCxnSpPr>
        <p:spPr>
          <a:xfrm flipV="1">
            <a:off x="5150783" y="2746308"/>
            <a:ext cx="0" cy="3510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1" name="직선 화살표 연결선 50">
            <a:extLst>
              <a:ext uri="{FF2B5EF4-FFF2-40B4-BE49-F238E27FC236}">
                <a16:creationId xmlns:a16="http://schemas.microsoft.com/office/drawing/2014/main" id="{AB110559-73D7-20DF-1F32-C35D56B404DF}"/>
              </a:ext>
            </a:extLst>
          </p:cNvPr>
          <p:cNvCxnSpPr>
            <a:cxnSpLocks/>
            <a:stCxn id="43" idx="3"/>
            <a:endCxn id="45" idx="1"/>
          </p:cNvCxnSpPr>
          <p:nvPr/>
        </p:nvCxnSpPr>
        <p:spPr>
          <a:xfrm>
            <a:off x="1407001" y="2494591"/>
            <a:ext cx="3373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직선 화살표 연결선 51">
            <a:extLst>
              <a:ext uri="{FF2B5EF4-FFF2-40B4-BE49-F238E27FC236}">
                <a16:creationId xmlns:a16="http://schemas.microsoft.com/office/drawing/2014/main" id="{A5075070-3D7B-6CB7-A622-6B9D81D3E426}"/>
              </a:ext>
            </a:extLst>
          </p:cNvPr>
          <p:cNvCxnSpPr>
            <a:cxnSpLocks/>
          </p:cNvCxnSpPr>
          <p:nvPr/>
        </p:nvCxnSpPr>
        <p:spPr>
          <a:xfrm>
            <a:off x="2247770" y="2510671"/>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3" name="직선 화살표 연결선 52">
            <a:extLst>
              <a:ext uri="{FF2B5EF4-FFF2-40B4-BE49-F238E27FC236}">
                <a16:creationId xmlns:a16="http://schemas.microsoft.com/office/drawing/2014/main" id="{187BDE38-9865-DF48-DC65-42F523974677}"/>
              </a:ext>
            </a:extLst>
          </p:cNvPr>
          <p:cNvCxnSpPr>
            <a:cxnSpLocks/>
          </p:cNvCxnSpPr>
          <p:nvPr/>
        </p:nvCxnSpPr>
        <p:spPr>
          <a:xfrm>
            <a:off x="4563443" y="2510671"/>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직선 화살표 연결선 53">
            <a:extLst>
              <a:ext uri="{FF2B5EF4-FFF2-40B4-BE49-F238E27FC236}">
                <a16:creationId xmlns:a16="http://schemas.microsoft.com/office/drawing/2014/main" id="{712B806F-525D-C48D-56C6-A2C77FDB54D6}"/>
              </a:ext>
            </a:extLst>
          </p:cNvPr>
          <p:cNvCxnSpPr>
            <a:cxnSpLocks/>
          </p:cNvCxnSpPr>
          <p:nvPr/>
        </p:nvCxnSpPr>
        <p:spPr>
          <a:xfrm>
            <a:off x="3086827" y="5071879"/>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직선 화살표 연결선 54">
            <a:extLst>
              <a:ext uri="{FF2B5EF4-FFF2-40B4-BE49-F238E27FC236}">
                <a16:creationId xmlns:a16="http://schemas.microsoft.com/office/drawing/2014/main" id="{1D61FCB7-AB14-B446-83FD-E4BBB7A33E1B}"/>
              </a:ext>
            </a:extLst>
          </p:cNvPr>
          <p:cNvCxnSpPr>
            <a:cxnSpLocks/>
          </p:cNvCxnSpPr>
          <p:nvPr/>
        </p:nvCxnSpPr>
        <p:spPr>
          <a:xfrm>
            <a:off x="3086827" y="4218748"/>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직선 화살표 연결선 55">
            <a:extLst>
              <a:ext uri="{FF2B5EF4-FFF2-40B4-BE49-F238E27FC236}">
                <a16:creationId xmlns:a16="http://schemas.microsoft.com/office/drawing/2014/main" id="{3621C81B-9C52-A232-319F-BA6301870893}"/>
              </a:ext>
            </a:extLst>
          </p:cNvPr>
          <p:cNvCxnSpPr>
            <a:cxnSpLocks/>
          </p:cNvCxnSpPr>
          <p:nvPr/>
        </p:nvCxnSpPr>
        <p:spPr>
          <a:xfrm>
            <a:off x="3086827" y="3362945"/>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직선 화살표 연결선 56">
            <a:extLst>
              <a:ext uri="{FF2B5EF4-FFF2-40B4-BE49-F238E27FC236}">
                <a16:creationId xmlns:a16="http://schemas.microsoft.com/office/drawing/2014/main" id="{73D3E60B-C62E-D158-10FA-B148639FADCB}"/>
              </a:ext>
            </a:extLst>
          </p:cNvPr>
          <p:cNvCxnSpPr>
            <a:cxnSpLocks/>
          </p:cNvCxnSpPr>
          <p:nvPr/>
        </p:nvCxnSpPr>
        <p:spPr>
          <a:xfrm>
            <a:off x="3086827" y="2510671"/>
            <a:ext cx="33562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모서리가 둥근 직사각형 57">
                <a:extLst>
                  <a:ext uri="{FF2B5EF4-FFF2-40B4-BE49-F238E27FC236}">
                    <a16:creationId xmlns:a16="http://schemas.microsoft.com/office/drawing/2014/main" id="{A99A56F9-450E-575D-9781-1D25B459EDB9}"/>
                  </a:ext>
                </a:extLst>
              </p:cNvPr>
              <p:cNvSpPr/>
              <p:nvPr/>
            </p:nvSpPr>
            <p:spPr>
              <a:xfrm>
                <a:off x="4826297" y="1410670"/>
                <a:ext cx="648971"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ko-Kore-KR" sz="2400" b="0" i="1" smtClean="0">
                        <a:solidFill>
                          <a:schemeClr val="tx2"/>
                        </a:solidFill>
                        <a:latin typeface="Cambria Math" panose="02040503050406030204" pitchFamily="18" charset="0"/>
                      </a:rPr>
                      <m:t>𝑦</m:t>
                    </m:r>
                  </m:oMath>
                </a14:m>
                <a:r>
                  <a:rPr kumimoji="1" lang="en-US" altLang="ko-Kore-KR" sz="1000" dirty="0">
                    <a:solidFill>
                      <a:schemeClr val="tx2"/>
                    </a:solidFill>
                  </a:rPr>
                  <a:t>600</a:t>
                </a:r>
                <a:endParaRPr kumimoji="1" lang="ko-Kore-KR" altLang="en-US" sz="1000" dirty="0">
                  <a:solidFill>
                    <a:schemeClr val="tx2"/>
                  </a:solidFill>
                </a:endParaRPr>
              </a:p>
            </p:txBody>
          </p:sp>
        </mc:Choice>
        <mc:Fallback xmlns="">
          <p:sp>
            <p:nvSpPr>
              <p:cNvPr id="58" name="모서리가 둥근 직사각형 57">
                <a:extLst>
                  <a:ext uri="{FF2B5EF4-FFF2-40B4-BE49-F238E27FC236}">
                    <a16:creationId xmlns:a16="http://schemas.microsoft.com/office/drawing/2014/main" id="{A99A56F9-450E-575D-9781-1D25B459EDB9}"/>
                  </a:ext>
                </a:extLst>
              </p:cNvPr>
              <p:cNvSpPr>
                <a:spLocks noRot="1" noChangeAspect="1" noMove="1" noResize="1" noEditPoints="1" noAdjustHandles="1" noChangeArrowheads="1" noChangeShapeType="1" noTextEdit="1"/>
              </p:cNvSpPr>
              <p:nvPr/>
            </p:nvSpPr>
            <p:spPr>
              <a:xfrm>
                <a:off x="4826297" y="1410670"/>
                <a:ext cx="648971" cy="503434"/>
              </a:xfrm>
              <a:prstGeom prst="roundRect">
                <a:avLst/>
              </a:prstGeom>
              <a:blipFill>
                <a:blip r:embed="rId7"/>
                <a:stretch>
                  <a:fillRect b="-7317"/>
                </a:stretch>
              </a:blipFill>
              <a:ln>
                <a:noFill/>
              </a:ln>
            </p:spPr>
            <p:txBody>
              <a:bodyPr/>
              <a:lstStyle/>
              <a:p>
                <a:r>
                  <a:rPr lang="ko-Kore-KR" altLang="en-US">
                    <a:noFill/>
                  </a:rPr>
                  <a:t> </a:t>
                </a:r>
              </a:p>
            </p:txBody>
          </p:sp>
        </mc:Fallback>
      </mc:AlternateContent>
      <p:cxnSp>
        <p:nvCxnSpPr>
          <p:cNvPr id="59" name="직선 화살표 연결선 58">
            <a:extLst>
              <a:ext uri="{FF2B5EF4-FFF2-40B4-BE49-F238E27FC236}">
                <a16:creationId xmlns:a16="http://schemas.microsoft.com/office/drawing/2014/main" id="{5F97284F-A9F0-D2CD-6495-E9DF8B129EB7}"/>
              </a:ext>
            </a:extLst>
          </p:cNvPr>
          <p:cNvCxnSpPr/>
          <p:nvPr/>
        </p:nvCxnSpPr>
        <p:spPr>
          <a:xfrm flipV="1">
            <a:off x="5163334" y="1891841"/>
            <a:ext cx="0" cy="3510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직선 화살표 연결선 59">
            <a:extLst>
              <a:ext uri="{FF2B5EF4-FFF2-40B4-BE49-F238E27FC236}">
                <a16:creationId xmlns:a16="http://schemas.microsoft.com/office/drawing/2014/main" id="{07BEB02C-4DF8-7263-E1C3-037C7B63A91D}"/>
              </a:ext>
            </a:extLst>
          </p:cNvPr>
          <p:cNvCxnSpPr>
            <a:cxnSpLocks/>
            <a:endCxn id="62" idx="1"/>
          </p:cNvCxnSpPr>
          <p:nvPr/>
        </p:nvCxnSpPr>
        <p:spPr>
          <a:xfrm>
            <a:off x="5475268" y="1676752"/>
            <a:ext cx="15180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599826D3-8717-CF20-5C95-4F5AABD834DE}"/>
              </a:ext>
            </a:extLst>
          </p:cNvPr>
          <p:cNvSpPr txBox="1"/>
          <p:nvPr/>
        </p:nvSpPr>
        <p:spPr>
          <a:xfrm>
            <a:off x="2201157" y="1357360"/>
            <a:ext cx="1533770" cy="369332"/>
          </a:xfrm>
          <a:prstGeom prst="rect">
            <a:avLst/>
          </a:prstGeom>
          <a:noFill/>
        </p:spPr>
        <p:txBody>
          <a:bodyPr wrap="square" rtlCol="0">
            <a:spAutoFit/>
          </a:bodyPr>
          <a:lstStyle/>
          <a:p>
            <a:r>
              <a:rPr lang="en-US" altLang="ko-KR" b="1" i="0" dirty="0">
                <a:solidFill>
                  <a:schemeClr val="tx2"/>
                </a:solidFill>
                <a:effectLst/>
                <a:latin typeface="Söhne"/>
              </a:rPr>
              <a:t>Stacked-LSTM</a:t>
            </a:r>
            <a:endParaRPr lang="ko-KR" altLang="en-US" b="1" dirty="0">
              <a:solidFill>
                <a:schemeClr val="tx2"/>
              </a:solidFill>
            </a:endParaRPr>
          </a:p>
        </p:txBody>
      </p:sp>
      <mc:AlternateContent xmlns:mc="http://schemas.openxmlformats.org/markup-compatibility/2006" xmlns:a14="http://schemas.microsoft.com/office/drawing/2010/main">
        <mc:Choice Requires="a14">
          <p:sp>
            <p:nvSpPr>
              <p:cNvPr id="62" name="모서리가 둥근 직사각형 61">
                <a:extLst>
                  <a:ext uri="{FF2B5EF4-FFF2-40B4-BE49-F238E27FC236}">
                    <a16:creationId xmlns:a16="http://schemas.microsoft.com/office/drawing/2014/main" id="{D71F029A-7524-697D-2B67-FF96B6813F2D}"/>
                  </a:ext>
                </a:extLst>
              </p:cNvPr>
              <p:cNvSpPr/>
              <p:nvPr/>
            </p:nvSpPr>
            <p:spPr>
              <a:xfrm>
                <a:off x="6993294" y="1425035"/>
                <a:ext cx="413816" cy="503434"/>
              </a:xfrm>
              <a:prstGeom prst="round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ko-Kore-KR" sz="2400" b="0" i="1" smtClean="0">
                          <a:solidFill>
                            <a:schemeClr val="tx2"/>
                          </a:solidFill>
                          <a:latin typeface="Cambria Math" panose="02040503050406030204" pitchFamily="18" charset="0"/>
                        </a:rPr>
                        <m:t>  </m:t>
                      </m:r>
                      <m:r>
                        <a:rPr kumimoji="1" lang="en-US" altLang="ko-Kore-KR" sz="2400" b="0" i="1" smtClean="0">
                          <a:solidFill>
                            <a:schemeClr val="tx2"/>
                          </a:solidFill>
                          <a:latin typeface="Cambria Math" panose="02040503050406030204" pitchFamily="18" charset="0"/>
                        </a:rPr>
                        <m:t>𝑦</m:t>
                      </m:r>
                    </m:oMath>
                  </m:oMathPara>
                </a14:m>
                <a:endParaRPr kumimoji="1" lang="ko-Kore-KR" altLang="en-US" sz="1000" dirty="0">
                  <a:solidFill>
                    <a:schemeClr val="tx2"/>
                  </a:solidFill>
                </a:endParaRPr>
              </a:p>
            </p:txBody>
          </p:sp>
        </mc:Choice>
        <mc:Fallback xmlns="">
          <p:sp>
            <p:nvSpPr>
              <p:cNvPr id="62" name="모서리가 둥근 직사각형 61">
                <a:extLst>
                  <a:ext uri="{FF2B5EF4-FFF2-40B4-BE49-F238E27FC236}">
                    <a16:creationId xmlns:a16="http://schemas.microsoft.com/office/drawing/2014/main" id="{D71F029A-7524-697D-2B67-FF96B6813F2D}"/>
                  </a:ext>
                </a:extLst>
              </p:cNvPr>
              <p:cNvSpPr>
                <a:spLocks noRot="1" noChangeAspect="1" noMove="1" noResize="1" noEditPoints="1" noAdjustHandles="1" noChangeArrowheads="1" noChangeShapeType="1" noTextEdit="1"/>
              </p:cNvSpPr>
              <p:nvPr/>
            </p:nvSpPr>
            <p:spPr>
              <a:xfrm>
                <a:off x="6993294" y="1425035"/>
                <a:ext cx="413816" cy="503434"/>
              </a:xfrm>
              <a:prstGeom prst="roundRect">
                <a:avLst/>
              </a:prstGeom>
              <a:blipFill>
                <a:blip r:embed="rId8"/>
                <a:stretch>
                  <a:fillRect l="-29412" r="-2941" b="-17500"/>
                </a:stretch>
              </a:blipFill>
              <a:ln>
                <a:noFill/>
              </a:ln>
            </p:spPr>
            <p:txBody>
              <a:bodyPr/>
              <a:lstStyle/>
              <a:p>
                <a:r>
                  <a:rPr lang="ko-Kore-KR" altLang="en-US">
                    <a:noFill/>
                  </a:rPr>
                  <a:t> </a:t>
                </a:r>
              </a:p>
            </p:txBody>
          </p:sp>
        </mc:Fallback>
      </mc:AlternateContent>
      <p:sp>
        <p:nvSpPr>
          <p:cNvPr id="63" name="TextBox 62">
            <a:extLst>
              <a:ext uri="{FF2B5EF4-FFF2-40B4-BE49-F238E27FC236}">
                <a16:creationId xmlns:a16="http://schemas.microsoft.com/office/drawing/2014/main" id="{E382D9A7-1C28-7F50-199E-DACD8172CFF1}"/>
              </a:ext>
            </a:extLst>
          </p:cNvPr>
          <p:cNvSpPr txBox="1"/>
          <p:nvPr/>
        </p:nvSpPr>
        <p:spPr>
          <a:xfrm>
            <a:off x="5916472" y="1666859"/>
            <a:ext cx="954107" cy="261610"/>
          </a:xfrm>
          <a:prstGeom prst="rect">
            <a:avLst/>
          </a:prstGeom>
          <a:noFill/>
        </p:spPr>
        <p:txBody>
          <a:bodyPr wrap="none" rtlCol="0">
            <a:spAutoFit/>
          </a:bodyPr>
          <a:lstStyle/>
          <a:p>
            <a:r>
              <a:rPr kumimoji="1" lang="en-US" altLang="ko-Kore-KR" sz="1100" dirty="0"/>
              <a:t>Dense Layer</a:t>
            </a:r>
            <a:endParaRPr kumimoji="1" lang="ko-Kore-KR" altLang="en-US" sz="1100" dirty="0"/>
          </a:p>
        </p:txBody>
      </p:sp>
      <p:sp>
        <p:nvSpPr>
          <p:cNvPr id="64" name="TextBox 63">
            <a:extLst>
              <a:ext uri="{FF2B5EF4-FFF2-40B4-BE49-F238E27FC236}">
                <a16:creationId xmlns:a16="http://schemas.microsoft.com/office/drawing/2014/main" id="{9CFFF4C8-9570-402F-165F-65E17A87DB62}"/>
              </a:ext>
            </a:extLst>
          </p:cNvPr>
          <p:cNvSpPr txBox="1"/>
          <p:nvPr/>
        </p:nvSpPr>
        <p:spPr>
          <a:xfrm>
            <a:off x="6653509" y="1938362"/>
            <a:ext cx="1425390" cy="261610"/>
          </a:xfrm>
          <a:prstGeom prst="rect">
            <a:avLst/>
          </a:prstGeom>
          <a:noFill/>
        </p:spPr>
        <p:txBody>
          <a:bodyPr wrap="none" rtlCol="0">
            <a:spAutoFit/>
          </a:bodyPr>
          <a:lstStyle/>
          <a:p>
            <a:r>
              <a:rPr kumimoji="1" lang="en-US" altLang="ko-Kore-KR" sz="1100" dirty="0"/>
              <a:t>Next time-step</a:t>
            </a:r>
            <a:r>
              <a:rPr kumimoji="1" lang="ko-KR" altLang="en-US" sz="1100" dirty="0"/>
              <a:t>의 값</a:t>
            </a:r>
            <a:endParaRPr kumimoji="1" lang="ko-Kore-KR" altLang="en-US" sz="1100" dirty="0"/>
          </a:p>
        </p:txBody>
      </p:sp>
      <p:sp>
        <p:nvSpPr>
          <p:cNvPr id="65" name="TextBox 64">
            <a:extLst>
              <a:ext uri="{FF2B5EF4-FFF2-40B4-BE49-F238E27FC236}">
                <a16:creationId xmlns:a16="http://schemas.microsoft.com/office/drawing/2014/main" id="{7EF18302-700E-D618-01B6-708B915686A4}"/>
              </a:ext>
            </a:extLst>
          </p:cNvPr>
          <p:cNvSpPr txBox="1"/>
          <p:nvPr/>
        </p:nvSpPr>
        <p:spPr>
          <a:xfrm>
            <a:off x="1027700" y="5621899"/>
            <a:ext cx="490840" cy="261610"/>
          </a:xfrm>
          <a:prstGeom prst="rect">
            <a:avLst/>
          </a:prstGeom>
          <a:noFill/>
        </p:spPr>
        <p:txBody>
          <a:bodyPr wrap="none" rtlCol="0">
            <a:spAutoFit/>
          </a:bodyPr>
          <a:lstStyle/>
          <a:p>
            <a:r>
              <a:rPr kumimoji="1" lang="en-US" altLang="ko-KR" sz="1100" dirty="0"/>
              <a:t>(1,8)</a:t>
            </a:r>
            <a:endParaRPr kumimoji="1" lang="ko-Kore-KR" altLang="en-US" sz="1100" dirty="0"/>
          </a:p>
        </p:txBody>
      </p:sp>
      <p:sp>
        <p:nvSpPr>
          <p:cNvPr id="66" name="TextBox 65">
            <a:extLst>
              <a:ext uri="{FF2B5EF4-FFF2-40B4-BE49-F238E27FC236}">
                <a16:creationId xmlns:a16="http://schemas.microsoft.com/office/drawing/2014/main" id="{9E22A6F5-8128-BFC9-3E52-425A4D132E9C}"/>
              </a:ext>
            </a:extLst>
          </p:cNvPr>
          <p:cNvSpPr txBox="1"/>
          <p:nvPr/>
        </p:nvSpPr>
        <p:spPr>
          <a:xfrm>
            <a:off x="977252" y="3933896"/>
            <a:ext cx="567784" cy="261610"/>
          </a:xfrm>
          <a:prstGeom prst="rect">
            <a:avLst/>
          </a:prstGeom>
          <a:noFill/>
        </p:spPr>
        <p:txBody>
          <a:bodyPr wrap="none" rtlCol="0">
            <a:spAutoFit/>
          </a:bodyPr>
          <a:lstStyle/>
          <a:p>
            <a:r>
              <a:rPr kumimoji="1" lang="en-US" altLang="ko-KR" sz="1100" dirty="0"/>
              <a:t>(1,64)</a:t>
            </a:r>
            <a:endParaRPr kumimoji="1" lang="ko-Kore-KR" altLang="en-US" sz="1100" dirty="0"/>
          </a:p>
        </p:txBody>
      </p:sp>
      <p:sp>
        <p:nvSpPr>
          <p:cNvPr id="67" name="TextBox 66">
            <a:extLst>
              <a:ext uri="{FF2B5EF4-FFF2-40B4-BE49-F238E27FC236}">
                <a16:creationId xmlns:a16="http://schemas.microsoft.com/office/drawing/2014/main" id="{83D15701-7ADB-5537-2475-4A08F5110352}"/>
              </a:ext>
            </a:extLst>
          </p:cNvPr>
          <p:cNvSpPr txBox="1"/>
          <p:nvPr/>
        </p:nvSpPr>
        <p:spPr>
          <a:xfrm>
            <a:off x="852297" y="3108378"/>
            <a:ext cx="644728" cy="261610"/>
          </a:xfrm>
          <a:prstGeom prst="rect">
            <a:avLst/>
          </a:prstGeom>
          <a:noFill/>
        </p:spPr>
        <p:txBody>
          <a:bodyPr wrap="none" rtlCol="0">
            <a:spAutoFit/>
          </a:bodyPr>
          <a:lstStyle/>
          <a:p>
            <a:r>
              <a:rPr kumimoji="1" lang="en-US" altLang="ko-KR" sz="1100" dirty="0"/>
              <a:t>(1,128)</a:t>
            </a:r>
            <a:endParaRPr kumimoji="1" lang="ko-Kore-KR" altLang="en-US" sz="1100" dirty="0"/>
          </a:p>
        </p:txBody>
      </p:sp>
      <p:sp>
        <p:nvSpPr>
          <p:cNvPr id="68" name="TextBox 67">
            <a:extLst>
              <a:ext uri="{FF2B5EF4-FFF2-40B4-BE49-F238E27FC236}">
                <a16:creationId xmlns:a16="http://schemas.microsoft.com/office/drawing/2014/main" id="{348CFF68-7783-D442-900C-193112785493}"/>
              </a:ext>
            </a:extLst>
          </p:cNvPr>
          <p:cNvSpPr txBox="1"/>
          <p:nvPr/>
        </p:nvSpPr>
        <p:spPr>
          <a:xfrm>
            <a:off x="932756" y="2256104"/>
            <a:ext cx="567784" cy="261610"/>
          </a:xfrm>
          <a:prstGeom prst="rect">
            <a:avLst/>
          </a:prstGeom>
          <a:noFill/>
        </p:spPr>
        <p:txBody>
          <a:bodyPr wrap="none" rtlCol="0">
            <a:spAutoFit/>
          </a:bodyPr>
          <a:lstStyle/>
          <a:p>
            <a:r>
              <a:rPr kumimoji="1" lang="en-US" altLang="ko-KR" sz="1100" dirty="0"/>
              <a:t>(1,64)</a:t>
            </a:r>
            <a:endParaRPr kumimoji="1" lang="ko-Kore-KR" altLang="en-US" sz="1100" dirty="0"/>
          </a:p>
        </p:txBody>
      </p:sp>
      <p:sp>
        <p:nvSpPr>
          <p:cNvPr id="69" name="TextBox 68">
            <a:extLst>
              <a:ext uri="{FF2B5EF4-FFF2-40B4-BE49-F238E27FC236}">
                <a16:creationId xmlns:a16="http://schemas.microsoft.com/office/drawing/2014/main" id="{33B3AAAA-8BD5-0F65-3A3E-C51B5CFFDB90}"/>
              </a:ext>
            </a:extLst>
          </p:cNvPr>
          <p:cNvSpPr txBox="1"/>
          <p:nvPr/>
        </p:nvSpPr>
        <p:spPr>
          <a:xfrm>
            <a:off x="7025309" y="1378215"/>
            <a:ext cx="490840" cy="261610"/>
          </a:xfrm>
          <a:prstGeom prst="rect">
            <a:avLst/>
          </a:prstGeom>
          <a:noFill/>
        </p:spPr>
        <p:txBody>
          <a:bodyPr wrap="none" rtlCol="0">
            <a:spAutoFit/>
          </a:bodyPr>
          <a:lstStyle/>
          <a:p>
            <a:r>
              <a:rPr kumimoji="1" lang="en-US" altLang="ko-KR" sz="1100" dirty="0"/>
              <a:t>(1,8)</a:t>
            </a:r>
            <a:endParaRPr kumimoji="1" lang="ko-Kore-KR" altLang="en-US" sz="1100" dirty="0"/>
          </a:p>
        </p:txBody>
      </p:sp>
      <p:sp>
        <p:nvSpPr>
          <p:cNvPr id="70" name="TextBox 69">
            <a:extLst>
              <a:ext uri="{FF2B5EF4-FFF2-40B4-BE49-F238E27FC236}">
                <a16:creationId xmlns:a16="http://schemas.microsoft.com/office/drawing/2014/main" id="{1345B836-1CAD-661F-22B3-5D57AF20C674}"/>
              </a:ext>
            </a:extLst>
          </p:cNvPr>
          <p:cNvSpPr txBox="1"/>
          <p:nvPr/>
        </p:nvSpPr>
        <p:spPr>
          <a:xfrm>
            <a:off x="5006064" y="1378215"/>
            <a:ext cx="567784" cy="261610"/>
          </a:xfrm>
          <a:prstGeom prst="rect">
            <a:avLst/>
          </a:prstGeom>
          <a:noFill/>
        </p:spPr>
        <p:txBody>
          <a:bodyPr wrap="none" rtlCol="0">
            <a:spAutoFit/>
          </a:bodyPr>
          <a:lstStyle/>
          <a:p>
            <a:r>
              <a:rPr kumimoji="1" lang="en-US" altLang="ko-KR" sz="1100" dirty="0"/>
              <a:t>(1,32)</a:t>
            </a:r>
            <a:endParaRPr kumimoji="1" lang="ko-Kore-KR" altLang="en-US" sz="1100" dirty="0"/>
          </a:p>
        </p:txBody>
      </p:sp>
      <p:sp>
        <p:nvSpPr>
          <p:cNvPr id="71" name="TextBox 70">
            <a:extLst>
              <a:ext uri="{FF2B5EF4-FFF2-40B4-BE49-F238E27FC236}">
                <a16:creationId xmlns:a16="http://schemas.microsoft.com/office/drawing/2014/main" id="{22468460-94FF-99AA-A82D-95B802EF90A4}"/>
              </a:ext>
            </a:extLst>
          </p:cNvPr>
          <p:cNvSpPr txBox="1"/>
          <p:nvPr/>
        </p:nvSpPr>
        <p:spPr>
          <a:xfrm>
            <a:off x="1016711" y="4810269"/>
            <a:ext cx="490840" cy="261610"/>
          </a:xfrm>
          <a:prstGeom prst="rect">
            <a:avLst/>
          </a:prstGeom>
          <a:noFill/>
        </p:spPr>
        <p:txBody>
          <a:bodyPr wrap="none" rtlCol="0">
            <a:spAutoFit/>
          </a:bodyPr>
          <a:lstStyle/>
          <a:p>
            <a:r>
              <a:rPr kumimoji="1" lang="en-US" altLang="ko-KR" sz="1100" dirty="0"/>
              <a:t>(1,8)</a:t>
            </a:r>
            <a:endParaRPr kumimoji="1" lang="ko-Kore-KR" altLang="en-US" sz="1100" dirty="0"/>
          </a:p>
        </p:txBody>
      </p:sp>
      <p:sp>
        <p:nvSpPr>
          <p:cNvPr id="72" name="TextBox 71">
            <a:extLst>
              <a:ext uri="{FF2B5EF4-FFF2-40B4-BE49-F238E27FC236}">
                <a16:creationId xmlns:a16="http://schemas.microsoft.com/office/drawing/2014/main" id="{6AEA950A-92F7-A6DE-97C5-0E7520D2B8DB}"/>
              </a:ext>
            </a:extLst>
          </p:cNvPr>
          <p:cNvSpPr txBox="1"/>
          <p:nvPr/>
        </p:nvSpPr>
        <p:spPr>
          <a:xfrm>
            <a:off x="5093530" y="2803545"/>
            <a:ext cx="370614" cy="261610"/>
          </a:xfrm>
          <a:prstGeom prst="rect">
            <a:avLst/>
          </a:prstGeom>
          <a:noFill/>
        </p:spPr>
        <p:txBody>
          <a:bodyPr wrap="none" rtlCol="0">
            <a:spAutoFit/>
          </a:bodyPr>
          <a:lstStyle/>
          <a:p>
            <a:r>
              <a:rPr kumimoji="1" lang="en-US" altLang="ko-KR" sz="1100" dirty="0"/>
              <a:t>(1)</a:t>
            </a:r>
            <a:endParaRPr kumimoji="1" lang="ko-Kore-KR" altLang="en-US" sz="1100" dirty="0"/>
          </a:p>
        </p:txBody>
      </p:sp>
      <p:sp>
        <p:nvSpPr>
          <p:cNvPr id="73" name="TextBox 72">
            <a:extLst>
              <a:ext uri="{FF2B5EF4-FFF2-40B4-BE49-F238E27FC236}">
                <a16:creationId xmlns:a16="http://schemas.microsoft.com/office/drawing/2014/main" id="{A45562FC-04B8-E6CF-542E-92F2FB5BD177}"/>
              </a:ext>
            </a:extLst>
          </p:cNvPr>
          <p:cNvSpPr txBox="1"/>
          <p:nvPr/>
        </p:nvSpPr>
        <p:spPr>
          <a:xfrm>
            <a:off x="5104649" y="1958900"/>
            <a:ext cx="370614" cy="261610"/>
          </a:xfrm>
          <a:prstGeom prst="rect">
            <a:avLst/>
          </a:prstGeom>
          <a:noFill/>
        </p:spPr>
        <p:txBody>
          <a:bodyPr wrap="none" rtlCol="0">
            <a:spAutoFit/>
          </a:bodyPr>
          <a:lstStyle/>
          <a:p>
            <a:r>
              <a:rPr kumimoji="1" lang="en-US" altLang="ko-KR" sz="1100" dirty="0"/>
              <a:t>(2)</a:t>
            </a:r>
            <a:endParaRPr kumimoji="1" lang="ko-Kore-KR" altLang="en-US" sz="1100" dirty="0"/>
          </a:p>
        </p:txBody>
      </p:sp>
      <p:sp>
        <p:nvSpPr>
          <p:cNvPr id="74" name="TextBox 73">
            <a:extLst>
              <a:ext uri="{FF2B5EF4-FFF2-40B4-BE49-F238E27FC236}">
                <a16:creationId xmlns:a16="http://schemas.microsoft.com/office/drawing/2014/main" id="{FC920458-926E-1297-C80F-4EE3285A0C48}"/>
              </a:ext>
            </a:extLst>
          </p:cNvPr>
          <p:cNvSpPr txBox="1"/>
          <p:nvPr/>
        </p:nvSpPr>
        <p:spPr>
          <a:xfrm>
            <a:off x="6040059" y="4804082"/>
            <a:ext cx="2242922" cy="430887"/>
          </a:xfrm>
          <a:prstGeom prst="rect">
            <a:avLst/>
          </a:prstGeom>
          <a:noFill/>
        </p:spPr>
        <p:txBody>
          <a:bodyPr wrap="none" rtlCol="0">
            <a:spAutoFit/>
          </a:bodyPr>
          <a:lstStyle/>
          <a:p>
            <a:r>
              <a:rPr kumimoji="1" lang="en-US" altLang="ko-KR" sz="1100" dirty="0"/>
              <a:t>(1)</a:t>
            </a:r>
            <a:r>
              <a:rPr kumimoji="1" lang="ko-KR" altLang="en-US" sz="1100" dirty="0"/>
              <a:t> </a:t>
            </a:r>
            <a:r>
              <a:rPr kumimoji="1" lang="en-US" altLang="ko-KR" sz="1100" dirty="0"/>
              <a:t>:</a:t>
            </a:r>
            <a:r>
              <a:rPr kumimoji="1" lang="ko-KR" altLang="en-US" sz="1100" dirty="0"/>
              <a:t> </a:t>
            </a:r>
            <a:r>
              <a:rPr kumimoji="1" lang="en-US" altLang="ko-KR" sz="1100" dirty="0" err="1"/>
              <a:t>return_sequences</a:t>
            </a:r>
            <a:r>
              <a:rPr kumimoji="1" lang="en-US" altLang="ko-KR" sz="1100" dirty="0"/>
              <a:t>=True</a:t>
            </a:r>
            <a:r>
              <a:rPr kumimoji="1" lang="ko-KR" altLang="en-US" sz="1100" dirty="0"/>
              <a:t>로</a:t>
            </a:r>
            <a:r>
              <a:rPr kumimoji="1" lang="en-US" altLang="ko-KR" sz="1100" dirty="0"/>
              <a:t> </a:t>
            </a:r>
          </a:p>
          <a:p>
            <a:r>
              <a:rPr kumimoji="1" lang="ko-KR" altLang="en-US" sz="1100" dirty="0"/>
              <a:t>모든 시점에 대한 은닉상태 출력</a:t>
            </a:r>
            <a:endParaRPr kumimoji="1" lang="ko-Kore-KR" altLang="en-US" sz="1100" dirty="0"/>
          </a:p>
        </p:txBody>
      </p:sp>
      <p:sp>
        <p:nvSpPr>
          <p:cNvPr id="75" name="TextBox 74">
            <a:extLst>
              <a:ext uri="{FF2B5EF4-FFF2-40B4-BE49-F238E27FC236}">
                <a16:creationId xmlns:a16="http://schemas.microsoft.com/office/drawing/2014/main" id="{59C7D815-41BD-6077-28FF-D14A2E915C45}"/>
              </a:ext>
            </a:extLst>
          </p:cNvPr>
          <p:cNvSpPr txBox="1"/>
          <p:nvPr/>
        </p:nvSpPr>
        <p:spPr>
          <a:xfrm>
            <a:off x="6050039" y="5307516"/>
            <a:ext cx="2242922" cy="430887"/>
          </a:xfrm>
          <a:prstGeom prst="rect">
            <a:avLst/>
          </a:prstGeom>
          <a:noFill/>
        </p:spPr>
        <p:txBody>
          <a:bodyPr wrap="none" rtlCol="0">
            <a:spAutoFit/>
          </a:bodyPr>
          <a:lstStyle/>
          <a:p>
            <a:r>
              <a:rPr kumimoji="1" lang="en-US" altLang="ko-KR" sz="1100" dirty="0"/>
              <a:t>(2)</a:t>
            </a:r>
            <a:r>
              <a:rPr kumimoji="1" lang="ko-KR" altLang="en-US" sz="1100" dirty="0"/>
              <a:t> </a:t>
            </a:r>
            <a:r>
              <a:rPr kumimoji="1" lang="en-US" altLang="ko-KR" sz="1100" dirty="0"/>
              <a:t>:</a:t>
            </a:r>
            <a:r>
              <a:rPr kumimoji="1" lang="ko-KR" altLang="en-US" sz="1100" dirty="0"/>
              <a:t> </a:t>
            </a:r>
            <a:r>
              <a:rPr kumimoji="1" lang="en-US" altLang="ko-KR" sz="1100" dirty="0" err="1"/>
              <a:t>return_sequences</a:t>
            </a:r>
            <a:r>
              <a:rPr kumimoji="1" lang="en-US" altLang="ko-KR" sz="1100" dirty="0"/>
              <a:t>=False</a:t>
            </a:r>
            <a:r>
              <a:rPr kumimoji="1" lang="ko-KR" altLang="en-US" sz="1100" dirty="0"/>
              <a:t>로</a:t>
            </a:r>
            <a:r>
              <a:rPr kumimoji="1" lang="en-US" altLang="ko-KR" sz="1100" dirty="0"/>
              <a:t> </a:t>
            </a:r>
          </a:p>
          <a:p>
            <a:r>
              <a:rPr kumimoji="1" lang="ko-KR" altLang="en-US" sz="1100" dirty="0"/>
              <a:t>마지막 하나의 은닉 상태만 출력</a:t>
            </a:r>
            <a:endParaRPr kumimoji="1" lang="ko-Kore-KR" altLang="en-US" sz="1100" dirty="0"/>
          </a:p>
        </p:txBody>
      </p:sp>
    </p:spTree>
    <p:extLst>
      <p:ext uri="{BB962C8B-B14F-4D97-AF65-F5344CB8AC3E}">
        <p14:creationId xmlns:p14="http://schemas.microsoft.com/office/powerpoint/2010/main" val="322858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직선 연결선[R] 4">
            <a:extLst>
              <a:ext uri="{FF2B5EF4-FFF2-40B4-BE49-F238E27FC236}">
                <a16:creationId xmlns:a16="http://schemas.microsoft.com/office/drawing/2014/main" id="{43A192CF-A721-8E29-0057-07C948943F42}"/>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64C27D-5996-F0B0-3FE4-26C9AE54AC81}"/>
              </a:ext>
            </a:extLst>
          </p:cNvPr>
          <p:cNvSpPr txBox="1"/>
          <p:nvPr/>
        </p:nvSpPr>
        <p:spPr>
          <a:xfrm>
            <a:off x="237651" y="376518"/>
            <a:ext cx="1762021" cy="461665"/>
          </a:xfrm>
          <a:prstGeom prst="rect">
            <a:avLst/>
          </a:prstGeom>
          <a:noFill/>
        </p:spPr>
        <p:txBody>
          <a:bodyPr wrap="square" rtlCol="0">
            <a:spAutoFit/>
          </a:bodyPr>
          <a:lstStyle/>
          <a:p>
            <a:r>
              <a:rPr kumimoji="1" lang="ko-KR" altLang="en-US" sz="2400" b="1" dirty="0">
                <a:latin typeface="S-Core Dream 6 Bold" panose="020B0503030302020204" pitchFamily="34" charset="-127"/>
                <a:ea typeface="S-Core Dream 6 Bold" panose="020B0503030302020204" pitchFamily="34" charset="-127"/>
              </a:rPr>
              <a:t>목        차</a:t>
            </a:r>
            <a:endParaRPr kumimoji="1" lang="ko-Kore-KR" altLang="en-US" sz="2400" b="1" dirty="0">
              <a:latin typeface="S-Core Dream 6 Bold" panose="020B0503030302020204" pitchFamily="34" charset="-127"/>
              <a:ea typeface="S-Core Dream 6 Bold" panose="020B0503030302020204" pitchFamily="34" charset="-127"/>
            </a:endParaRPr>
          </a:p>
        </p:txBody>
      </p:sp>
      <p:sp>
        <p:nvSpPr>
          <p:cNvPr id="18" name="TextBox 17">
            <a:extLst>
              <a:ext uri="{FF2B5EF4-FFF2-40B4-BE49-F238E27FC236}">
                <a16:creationId xmlns:a16="http://schemas.microsoft.com/office/drawing/2014/main" id="{8DA61D15-9A08-A5D1-1A4F-8386C9306EB5}"/>
              </a:ext>
            </a:extLst>
          </p:cNvPr>
          <p:cNvSpPr txBox="1"/>
          <p:nvPr/>
        </p:nvSpPr>
        <p:spPr>
          <a:xfrm>
            <a:off x="1118661" y="1318102"/>
            <a:ext cx="6085320" cy="2708306"/>
          </a:xfrm>
          <a:prstGeom prst="rect">
            <a:avLst/>
          </a:prstGeom>
          <a:noFill/>
        </p:spPr>
        <p:txBody>
          <a:bodyPr wrap="none" rtlCol="0" anchor="t">
            <a:spAutoFit/>
          </a:bodyPr>
          <a:lstStyle/>
          <a:p>
            <a:pPr marL="457200" indent="-457200">
              <a:lnSpc>
                <a:spcPct val="250000"/>
              </a:lnSpc>
              <a:buAutoNum type="arabicPeriod"/>
            </a:pPr>
            <a:r>
              <a:rPr kumimoji="1" lang="en-US" altLang="ko-KR" sz="2400" b="1" dirty="0">
                <a:latin typeface="S-Core Dream 4 Regular" panose="020B0203030302020204" pitchFamily="34" charset="-127"/>
                <a:ea typeface="S-Core Dream 4 Regular" panose="020B0203030302020204" pitchFamily="34" charset="-127"/>
              </a:rPr>
              <a:t>Why Increase Depth?</a:t>
            </a:r>
          </a:p>
          <a:p>
            <a:pPr marL="457200" indent="-457200">
              <a:lnSpc>
                <a:spcPct val="250000"/>
              </a:lnSpc>
              <a:buAutoNum type="arabicPeriod"/>
            </a:pPr>
            <a:r>
              <a:rPr kumimoji="1" lang="en-US" altLang="ko-KR" sz="2400" b="1" dirty="0">
                <a:latin typeface="S-Core Dream 4 Regular" panose="020B0203030302020204" pitchFamily="34" charset="-127"/>
                <a:ea typeface="S-Core Dream 4 Regular" panose="020B0203030302020204" pitchFamily="34" charset="-127"/>
              </a:rPr>
              <a:t>Stacked LSTM Architecture</a:t>
            </a:r>
          </a:p>
          <a:p>
            <a:pPr marL="457200" indent="-457200">
              <a:lnSpc>
                <a:spcPct val="250000"/>
              </a:lnSpc>
              <a:buAutoNum type="arabicPeriod"/>
            </a:pPr>
            <a:r>
              <a:rPr kumimoji="1" lang="en-US" altLang="ko-KR" sz="2400" b="1" dirty="0">
                <a:latin typeface="S-Core Dream 4 Regular" panose="020B0203030302020204" pitchFamily="34" charset="-127"/>
                <a:ea typeface="S-Core Dream 4 Regular" panose="020B0203030302020204" pitchFamily="34" charset="-127"/>
              </a:rPr>
              <a:t>Implement Stacked LSTMs in </a:t>
            </a:r>
            <a:r>
              <a:rPr kumimoji="1" lang="en-US" altLang="ko-KR" sz="2400" b="1" dirty="0" err="1">
                <a:latin typeface="S-Core Dream 4 Regular" panose="020B0203030302020204" pitchFamily="34" charset="-127"/>
                <a:ea typeface="S-Core Dream 4 Regular" panose="020B0203030302020204" pitchFamily="34" charset="-127"/>
              </a:rPr>
              <a:t>Keras</a:t>
            </a:r>
            <a:r>
              <a:rPr kumimoji="1" lang="en-US" altLang="ko-KR" sz="2400" b="1" dirty="0">
                <a:latin typeface="S-Core Dream 4 Regular" panose="020B0203030302020204" pitchFamily="34" charset="-127"/>
                <a:ea typeface="S-Core Dream 4 Regular" panose="020B0203030302020204" pitchFamily="34" charset="-127"/>
              </a:rPr>
              <a:t> </a:t>
            </a:r>
          </a:p>
        </p:txBody>
      </p:sp>
    </p:spTree>
    <p:extLst>
      <p:ext uri="{BB962C8B-B14F-4D97-AF65-F5344CB8AC3E}">
        <p14:creationId xmlns:p14="http://schemas.microsoft.com/office/powerpoint/2010/main" val="1447851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1026" name="Picture 2" descr="Stacked Long Short-Term Memory Archiecture">
            <a:extLst>
              <a:ext uri="{FF2B5EF4-FFF2-40B4-BE49-F238E27FC236}">
                <a16:creationId xmlns:a16="http://schemas.microsoft.com/office/drawing/2014/main" id="{32E999FF-7C3E-BC40-00B5-C09B7D4D8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551" y="1834874"/>
            <a:ext cx="1240615" cy="389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34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A6DF2AA-B05D-50C3-4082-4F263A035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descr="텍스트, 스크린샷, 폰트, 라인이(가) 표시된 사진&#10;&#10;자동 생성된 설명">
            <a:extLst>
              <a:ext uri="{FF2B5EF4-FFF2-40B4-BE49-F238E27FC236}">
                <a16:creationId xmlns:a16="http://schemas.microsoft.com/office/drawing/2014/main" id="{438DD13D-BE5E-8820-7919-EAE714FB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129" y="2397186"/>
            <a:ext cx="7454900" cy="2565400"/>
          </a:xfrm>
          <a:prstGeom prst="rect">
            <a:avLst/>
          </a:prstGeom>
        </p:spPr>
      </p:pic>
      <p:sp>
        <p:nvSpPr>
          <p:cNvPr id="5" name="직사각형 4">
            <a:extLst>
              <a:ext uri="{FF2B5EF4-FFF2-40B4-BE49-F238E27FC236}">
                <a16:creationId xmlns:a16="http://schemas.microsoft.com/office/drawing/2014/main" id="{7E06E616-17CC-2845-93AA-C02F8073F52D}"/>
              </a:ext>
            </a:extLst>
          </p:cNvPr>
          <p:cNvSpPr/>
          <p:nvPr/>
        </p:nvSpPr>
        <p:spPr>
          <a:xfrm>
            <a:off x="8639693" y="1489136"/>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696275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7503F155-971A-8006-0ECE-DA696C2E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09" y="2385616"/>
            <a:ext cx="7260895" cy="2706861"/>
          </a:xfrm>
          <a:prstGeom prst="rect">
            <a:avLst/>
          </a:prstGeom>
        </p:spPr>
      </p:pic>
      <p:pic>
        <p:nvPicPr>
          <p:cNvPr id="8" name="Picture 2">
            <a:extLst>
              <a:ext uri="{FF2B5EF4-FFF2-40B4-BE49-F238E27FC236}">
                <a16:creationId xmlns:a16="http://schemas.microsoft.com/office/drawing/2014/main" id="{74B77128-F0C6-5C90-C543-32028EA9F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73E19E36-BB99-9903-FD1F-6E4F35983E84}"/>
              </a:ext>
            </a:extLst>
          </p:cNvPr>
          <p:cNvSpPr/>
          <p:nvPr/>
        </p:nvSpPr>
        <p:spPr>
          <a:xfrm>
            <a:off x="8639693" y="2239150"/>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315731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7503F155-971A-8006-0ECE-DA696C2E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09" y="2385616"/>
            <a:ext cx="7260895" cy="2706861"/>
          </a:xfrm>
          <a:prstGeom prst="rect">
            <a:avLst/>
          </a:prstGeom>
        </p:spPr>
      </p:pic>
      <p:pic>
        <p:nvPicPr>
          <p:cNvPr id="3" name="Picture 2">
            <a:extLst>
              <a:ext uri="{FF2B5EF4-FFF2-40B4-BE49-F238E27FC236}">
                <a16:creationId xmlns:a16="http://schemas.microsoft.com/office/drawing/2014/main" id="{92A3E596-1321-3230-4332-0BBCC325E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descr="텍스트, 스크린샷, 폰트이(가) 표시된 사진&#10;&#10;자동 생성된 설명">
            <a:extLst>
              <a:ext uri="{FF2B5EF4-FFF2-40B4-BE49-F238E27FC236}">
                <a16:creationId xmlns:a16="http://schemas.microsoft.com/office/drawing/2014/main" id="{9885F49F-76A3-E5BC-E0EE-17B1FCAFA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285" y="2385616"/>
            <a:ext cx="7377995" cy="2998042"/>
          </a:xfrm>
          <a:prstGeom prst="rect">
            <a:avLst/>
          </a:prstGeom>
        </p:spPr>
      </p:pic>
      <p:sp>
        <p:nvSpPr>
          <p:cNvPr id="5" name="직사각형 4">
            <a:extLst>
              <a:ext uri="{FF2B5EF4-FFF2-40B4-BE49-F238E27FC236}">
                <a16:creationId xmlns:a16="http://schemas.microsoft.com/office/drawing/2014/main" id="{03BB2B8D-AFEB-D938-771B-F4ED5B13D5F6}"/>
              </a:ext>
            </a:extLst>
          </p:cNvPr>
          <p:cNvSpPr/>
          <p:nvPr/>
        </p:nvSpPr>
        <p:spPr>
          <a:xfrm>
            <a:off x="8639693" y="3030260"/>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98370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92AD6B83-300C-47CC-A9BD-3F2C071B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descr="텍스트, 스크린샷, 폰트, 문서이(가) 표시된 사진&#10;&#10;자동 생성된 설명">
            <a:extLst>
              <a:ext uri="{FF2B5EF4-FFF2-40B4-BE49-F238E27FC236}">
                <a16:creationId xmlns:a16="http://schemas.microsoft.com/office/drawing/2014/main" id="{FF3EA9A8-E16C-3B20-7C34-2AFCA72E4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452" y="2767672"/>
            <a:ext cx="7420417" cy="2434975"/>
          </a:xfrm>
          <a:prstGeom prst="rect">
            <a:avLst/>
          </a:prstGeom>
        </p:spPr>
      </p:pic>
      <p:sp>
        <p:nvSpPr>
          <p:cNvPr id="10" name="직사각형 9">
            <a:extLst>
              <a:ext uri="{FF2B5EF4-FFF2-40B4-BE49-F238E27FC236}">
                <a16:creationId xmlns:a16="http://schemas.microsoft.com/office/drawing/2014/main" id="{128A9644-D6FD-5C8C-CAD5-C1DE0B0588DE}"/>
              </a:ext>
            </a:extLst>
          </p:cNvPr>
          <p:cNvSpPr/>
          <p:nvPr/>
        </p:nvSpPr>
        <p:spPr>
          <a:xfrm>
            <a:off x="8639693" y="3790547"/>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96419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8B2C0A9-5D8D-1E5C-ACB4-D81822483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D006D30F-BEA9-567D-52D6-A1C0A1CF43EC}"/>
              </a:ext>
            </a:extLst>
          </p:cNvPr>
          <p:cNvSpPr/>
          <p:nvPr/>
        </p:nvSpPr>
        <p:spPr>
          <a:xfrm>
            <a:off x="8639693" y="4561109"/>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descr="텍스트, 폰트, 스크린샷이(가) 표시된 사진&#10;&#10;자동 생성된 설명">
            <a:extLst>
              <a:ext uri="{FF2B5EF4-FFF2-40B4-BE49-F238E27FC236}">
                <a16:creationId xmlns:a16="http://schemas.microsoft.com/office/drawing/2014/main" id="{33B2F1F4-BA80-96FD-C65B-978CB9D78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567" y="2691570"/>
            <a:ext cx="6978900" cy="2338169"/>
          </a:xfrm>
          <a:prstGeom prst="rect">
            <a:avLst/>
          </a:prstGeom>
        </p:spPr>
      </p:pic>
    </p:spTree>
    <p:extLst>
      <p:ext uri="{BB962C8B-B14F-4D97-AF65-F5344CB8AC3E}">
        <p14:creationId xmlns:p14="http://schemas.microsoft.com/office/powerpoint/2010/main" val="3770486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A9B208C0-C37C-AAD5-8B70-18D6B29C0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5F5FE8C5-FE76-A139-E549-E05CB1F6BE8B}"/>
              </a:ext>
            </a:extLst>
          </p:cNvPr>
          <p:cNvSpPr/>
          <p:nvPr/>
        </p:nvSpPr>
        <p:spPr>
          <a:xfrm>
            <a:off x="8639693" y="4561109"/>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9" name="그림 8" descr="텍스트, 폰트, 스크린샷이(가) 표시된 사진&#10;&#10;자동 생성된 설명">
            <a:extLst>
              <a:ext uri="{FF2B5EF4-FFF2-40B4-BE49-F238E27FC236}">
                <a16:creationId xmlns:a16="http://schemas.microsoft.com/office/drawing/2014/main" id="{9722090C-E2C7-EDC8-F76B-419BC05DB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609" y="2757813"/>
            <a:ext cx="6978900" cy="2338169"/>
          </a:xfrm>
          <a:prstGeom prst="rect">
            <a:avLst/>
          </a:prstGeom>
        </p:spPr>
      </p:pic>
    </p:spTree>
    <p:extLst>
      <p:ext uri="{BB962C8B-B14F-4D97-AF65-F5344CB8AC3E}">
        <p14:creationId xmlns:p14="http://schemas.microsoft.com/office/powerpoint/2010/main" val="108748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70353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2.</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 Architecture</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8F32DEE-0647-4A1F-C876-5B2B9BA99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693" y="1489136"/>
            <a:ext cx="240374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42C48B6D-28B5-CC75-F48C-61415ECEF740}"/>
              </a:ext>
            </a:extLst>
          </p:cNvPr>
          <p:cNvSpPr/>
          <p:nvPr/>
        </p:nvSpPr>
        <p:spPr>
          <a:xfrm>
            <a:off x="8639693" y="5368864"/>
            <a:ext cx="2403740" cy="5348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5" name="그림 4" descr="텍스트, 폰트, 스크린샷이(가) 표시된 사진&#10;&#10;자동 생성된 설명">
            <a:extLst>
              <a:ext uri="{FF2B5EF4-FFF2-40B4-BE49-F238E27FC236}">
                <a16:creationId xmlns:a16="http://schemas.microsoft.com/office/drawing/2014/main" id="{D27F6C48-4C2A-362A-6D47-BEF5C61E5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465" y="3139445"/>
            <a:ext cx="7480300" cy="1689100"/>
          </a:xfrm>
          <a:prstGeom prst="rect">
            <a:avLst/>
          </a:prstGeom>
        </p:spPr>
      </p:pic>
    </p:spTree>
    <p:extLst>
      <p:ext uri="{BB962C8B-B14F-4D97-AF65-F5344CB8AC3E}">
        <p14:creationId xmlns:p14="http://schemas.microsoft.com/office/powerpoint/2010/main" val="2747417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4188967"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3.</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Stacked LSTMs in </a:t>
            </a:r>
            <a:r>
              <a:rPr kumimoji="1" lang="en-US" altLang="ko-KR" sz="2400" b="1" dirty="0" err="1">
                <a:latin typeface="S-Core Dream 6 Bold" panose="020B0503030302020204" pitchFamily="34" charset="-127"/>
                <a:ea typeface="S-Core Dream 6 Bold" panose="020B0503030302020204" pitchFamily="34" charset="-127"/>
              </a:rPr>
              <a:t>Keras</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9" name="그림 8" descr="텍스트, 폰트, 소프트웨어, 스크린샷이(가) 표시된 사진&#10;&#10;자동 생성된 설명">
            <a:extLst>
              <a:ext uri="{FF2B5EF4-FFF2-40B4-BE49-F238E27FC236}">
                <a16:creationId xmlns:a16="http://schemas.microsoft.com/office/drawing/2014/main" id="{BCFAB3B1-B9B1-7CF7-A428-11616D78E3AA}"/>
              </a:ext>
            </a:extLst>
          </p:cNvPr>
          <p:cNvPicPr>
            <a:picLocks noChangeAspect="1"/>
          </p:cNvPicPr>
          <p:nvPr/>
        </p:nvPicPr>
        <p:blipFill>
          <a:blip r:embed="rId3"/>
          <a:stretch>
            <a:fillRect/>
          </a:stretch>
        </p:blipFill>
        <p:spPr>
          <a:xfrm>
            <a:off x="1600555" y="2840090"/>
            <a:ext cx="9145961" cy="2245611"/>
          </a:xfrm>
          <a:prstGeom prst="rect">
            <a:avLst/>
          </a:prstGeom>
        </p:spPr>
      </p:pic>
    </p:spTree>
    <p:extLst>
      <p:ext uri="{BB962C8B-B14F-4D97-AF65-F5344CB8AC3E}">
        <p14:creationId xmlns:p14="http://schemas.microsoft.com/office/powerpoint/2010/main" val="99703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832C3D-5B9B-2FBD-8F58-9C9445F8E4B9}"/>
              </a:ext>
            </a:extLst>
          </p:cNvPr>
          <p:cNvSpPr txBox="1"/>
          <p:nvPr/>
        </p:nvSpPr>
        <p:spPr>
          <a:xfrm>
            <a:off x="4914428" y="1581121"/>
            <a:ext cx="2363147" cy="646331"/>
          </a:xfrm>
          <a:prstGeom prst="rect">
            <a:avLst/>
          </a:prstGeom>
          <a:noFill/>
        </p:spPr>
        <p:txBody>
          <a:bodyPr wrap="none" rtlCol="0">
            <a:spAutoFit/>
          </a:bodyPr>
          <a:lstStyle/>
          <a:p>
            <a:pPr algn="ctr"/>
            <a:r>
              <a:rPr kumimoji="1" lang="en-US" altLang="ko-Kore-KR" sz="3600" b="1" dirty="0">
                <a:latin typeface="S-Core Dream 6 Bold" panose="020B0503030302020204" pitchFamily="34" charset="-127"/>
                <a:ea typeface="S-Core Dream 6 Bold" panose="020B0503030302020204" pitchFamily="34" charset="-127"/>
              </a:rPr>
              <a:t>Thankyou</a:t>
            </a:r>
            <a:endParaRPr kumimoji="1" lang="ko-Kore-KR" altLang="en-US" sz="3600" b="1" dirty="0">
              <a:latin typeface="S-Core Dream 6 Bold" panose="020B0503030302020204" pitchFamily="34" charset="-127"/>
              <a:ea typeface="S-Core Dream 6 Bold" panose="020B0503030302020204" pitchFamily="34" charset="-127"/>
            </a:endParaRPr>
          </a:p>
        </p:txBody>
      </p:sp>
      <p:cxnSp>
        <p:nvCxnSpPr>
          <p:cNvPr id="7" name="직선 연결선[R] 6">
            <a:extLst>
              <a:ext uri="{FF2B5EF4-FFF2-40B4-BE49-F238E27FC236}">
                <a16:creationId xmlns:a16="http://schemas.microsoft.com/office/drawing/2014/main" id="{8C3A23A2-8ED8-F2A0-43EF-8288CE89B3BF}"/>
              </a:ext>
            </a:extLst>
          </p:cNvPr>
          <p:cNvCxnSpPr>
            <a:cxnSpLocks/>
          </p:cNvCxnSpPr>
          <p:nvPr/>
        </p:nvCxnSpPr>
        <p:spPr>
          <a:xfrm>
            <a:off x="-64780" y="2912822"/>
            <a:ext cx="8266672" cy="0"/>
          </a:xfrm>
          <a:prstGeom prst="line">
            <a:avLst/>
          </a:prstGeom>
          <a:ln w="127000">
            <a:gradFill>
              <a:gsLst>
                <a:gs pos="1000">
                  <a:schemeClr val="accent5">
                    <a:lumMod val="75000"/>
                  </a:schemeClr>
                </a:gs>
                <a:gs pos="8000">
                  <a:srgbClr val="0070C0"/>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61949DC1-3A27-E1DA-A2B3-BF00E1456998}"/>
              </a:ext>
            </a:extLst>
          </p:cNvPr>
          <p:cNvCxnSpPr>
            <a:cxnSpLocks/>
          </p:cNvCxnSpPr>
          <p:nvPr/>
        </p:nvCxnSpPr>
        <p:spPr>
          <a:xfrm flipH="1" flipV="1">
            <a:off x="3999216" y="802314"/>
            <a:ext cx="8266672" cy="0"/>
          </a:xfrm>
          <a:prstGeom prst="line">
            <a:avLst/>
          </a:prstGeom>
          <a:ln w="1270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5" name="그림 4" descr="일렉트릭 블루, 디자인이(가) 표시된 사진&#10;&#10;자동 생성된 설명">
            <a:extLst>
              <a:ext uri="{FF2B5EF4-FFF2-40B4-BE49-F238E27FC236}">
                <a16:creationId xmlns:a16="http://schemas.microsoft.com/office/drawing/2014/main" id="{E7E66E27-C92B-716E-27DA-7C783A4CAAD2}"/>
              </a:ext>
            </a:extLst>
          </p:cNvPr>
          <p:cNvPicPr>
            <a:picLocks noChangeAspect="1"/>
          </p:cNvPicPr>
          <p:nvPr/>
        </p:nvPicPr>
        <p:blipFill>
          <a:blip r:embed="rId3"/>
          <a:stretch>
            <a:fillRect/>
          </a:stretch>
        </p:blipFill>
        <p:spPr>
          <a:xfrm>
            <a:off x="1160414" y="9066"/>
            <a:ext cx="744682" cy="793248"/>
          </a:xfrm>
          <a:prstGeom prst="rect">
            <a:avLst/>
          </a:prstGeom>
        </p:spPr>
      </p:pic>
      <p:pic>
        <p:nvPicPr>
          <p:cNvPr id="1026" name="Picture 2">
            <a:extLst>
              <a:ext uri="{FF2B5EF4-FFF2-40B4-BE49-F238E27FC236}">
                <a16:creationId xmlns:a16="http://schemas.microsoft.com/office/drawing/2014/main" id="{6C70F8F8-FA10-857C-AA5A-4A4F0B202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460" y="7816"/>
            <a:ext cx="793248" cy="793248"/>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descr="텍스트, 스크린샷, 로고, 폰트이(가) 표시된 사진&#10;&#10;자동 생성된 설명">
            <a:extLst>
              <a:ext uri="{FF2B5EF4-FFF2-40B4-BE49-F238E27FC236}">
                <a16:creationId xmlns:a16="http://schemas.microsoft.com/office/drawing/2014/main" id="{FF027E07-6A0D-2F19-DB31-6D913CC67914}"/>
              </a:ext>
            </a:extLst>
          </p:cNvPr>
          <p:cNvPicPr>
            <a:picLocks noChangeAspect="1"/>
          </p:cNvPicPr>
          <p:nvPr/>
        </p:nvPicPr>
        <p:blipFill rotWithShape="1">
          <a:blip r:embed="rId5"/>
          <a:srcRect l="13880" t="31704" r="67819" b="55179"/>
          <a:stretch/>
        </p:blipFill>
        <p:spPr>
          <a:xfrm>
            <a:off x="126967" y="158409"/>
            <a:ext cx="950749" cy="481520"/>
          </a:xfrm>
          <a:prstGeom prst="rect">
            <a:avLst/>
          </a:prstGeom>
        </p:spPr>
      </p:pic>
    </p:spTree>
    <p:extLst>
      <p:ext uri="{BB962C8B-B14F-4D97-AF65-F5344CB8AC3E}">
        <p14:creationId xmlns:p14="http://schemas.microsoft.com/office/powerpoint/2010/main" val="162334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0" name="TextBox 9229">
            <a:extLst>
              <a:ext uri="{FF2B5EF4-FFF2-40B4-BE49-F238E27FC236}">
                <a16:creationId xmlns:a16="http://schemas.microsoft.com/office/drawing/2014/main" id="{CB6DC5CF-7F6C-8CBC-84AE-6F11B879CD1D}"/>
              </a:ext>
            </a:extLst>
          </p:cNvPr>
          <p:cNvSpPr txBox="1"/>
          <p:nvPr/>
        </p:nvSpPr>
        <p:spPr>
          <a:xfrm>
            <a:off x="3543300" y="1346490"/>
            <a:ext cx="5434446" cy="1754326"/>
          </a:xfrm>
          <a:prstGeom prst="rect">
            <a:avLst/>
          </a:prstGeom>
          <a:noFill/>
        </p:spPr>
        <p:txBody>
          <a:bodyPr wrap="square">
            <a:spAutoFit/>
          </a:bodyPr>
          <a:lstStyle/>
          <a:p>
            <a:r>
              <a:rPr lang="en-US" altLang="ko-Kore-KR" b="0" i="0" dirty="0">
                <a:solidFill>
                  <a:srgbClr val="555555"/>
                </a:solidFill>
                <a:effectLst/>
                <a:latin typeface="Helvetica Neue" panose="02000503000000020004" pitchFamily="2" charset="0"/>
              </a:rPr>
              <a:t>A sufficiently large single hidden layer Multilayer Perceptron can be used to approximate most functions. Increasing the depth of the network provides an alternate solution that requires fewer neurons and trains faster. Ultimately, adding depth it is a type of representational optimization.</a:t>
            </a:r>
            <a:endParaRPr lang="ko-Kore-KR" altLang="en-US" dirty="0"/>
          </a:p>
        </p:txBody>
      </p: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9234" name="그림 9233" descr="원, 라인, 스크린샷, 도표이(가) 표시된 사진&#10;&#10;자동 생성된 설명">
            <a:extLst>
              <a:ext uri="{FF2B5EF4-FFF2-40B4-BE49-F238E27FC236}">
                <a16:creationId xmlns:a16="http://schemas.microsoft.com/office/drawing/2014/main" id="{1FD3DD25-CB8F-D3A4-41B1-9A1CEED36EA6}"/>
              </a:ext>
            </a:extLst>
          </p:cNvPr>
          <p:cNvPicPr>
            <a:picLocks noChangeAspect="1"/>
          </p:cNvPicPr>
          <p:nvPr/>
        </p:nvPicPr>
        <p:blipFill>
          <a:blip r:embed="rId3"/>
          <a:stretch>
            <a:fillRect/>
          </a:stretch>
        </p:blipFill>
        <p:spPr>
          <a:xfrm>
            <a:off x="1591916" y="3365412"/>
            <a:ext cx="2852330" cy="2491691"/>
          </a:xfrm>
          <a:prstGeom prst="rect">
            <a:avLst/>
          </a:prstGeom>
        </p:spPr>
      </p:pic>
      <p:pic>
        <p:nvPicPr>
          <p:cNvPr id="9236" name="그림 9235" descr="라인, 원, 다채로움, 디자인이(가) 표시된 사진&#10;&#10;자동 생성된 설명">
            <a:extLst>
              <a:ext uri="{FF2B5EF4-FFF2-40B4-BE49-F238E27FC236}">
                <a16:creationId xmlns:a16="http://schemas.microsoft.com/office/drawing/2014/main" id="{5E3F9F0E-270F-C7FB-E97E-1705AC4A6241}"/>
              </a:ext>
            </a:extLst>
          </p:cNvPr>
          <p:cNvPicPr>
            <a:picLocks noChangeAspect="1"/>
          </p:cNvPicPr>
          <p:nvPr/>
        </p:nvPicPr>
        <p:blipFill>
          <a:blip r:embed="rId4"/>
          <a:stretch>
            <a:fillRect/>
          </a:stretch>
        </p:blipFill>
        <p:spPr>
          <a:xfrm>
            <a:off x="6985000" y="3872630"/>
            <a:ext cx="4192483" cy="1638880"/>
          </a:xfrm>
          <a:prstGeom prst="rect">
            <a:avLst/>
          </a:prstGeom>
        </p:spPr>
      </p:pic>
      <p:sp>
        <p:nvSpPr>
          <p:cNvPr id="9237" name="TextBox 9236">
            <a:extLst>
              <a:ext uri="{FF2B5EF4-FFF2-40B4-BE49-F238E27FC236}">
                <a16:creationId xmlns:a16="http://schemas.microsoft.com/office/drawing/2014/main" id="{47C772A7-4D42-79F6-ABF3-9C02C4E5DDA0}"/>
              </a:ext>
            </a:extLst>
          </p:cNvPr>
          <p:cNvSpPr txBox="1"/>
          <p:nvPr/>
        </p:nvSpPr>
        <p:spPr>
          <a:xfrm>
            <a:off x="2070550" y="5983199"/>
            <a:ext cx="1472750" cy="276999"/>
          </a:xfrm>
          <a:prstGeom prst="rect">
            <a:avLst/>
          </a:prstGeom>
          <a:noFill/>
        </p:spPr>
        <p:txBody>
          <a:bodyPr wrap="square">
            <a:spAutoFit/>
          </a:bodyPr>
          <a:lstStyle/>
          <a:p>
            <a:r>
              <a:rPr lang="en-US" altLang="ko-Kore-KR" sz="1200" b="0" i="0" dirty="0">
                <a:solidFill>
                  <a:srgbClr val="555555"/>
                </a:solidFill>
                <a:effectLst/>
                <a:latin typeface="Helvetica Neue" panose="02000503000000020004" pitchFamily="2" charset="0"/>
              </a:rPr>
              <a:t>large single hidden</a:t>
            </a:r>
            <a:endParaRPr lang="ko-Kore-KR" altLang="en-US" sz="1200" dirty="0"/>
          </a:p>
        </p:txBody>
      </p:sp>
      <p:sp>
        <p:nvSpPr>
          <p:cNvPr id="9238" name="TextBox 9237">
            <a:extLst>
              <a:ext uri="{FF2B5EF4-FFF2-40B4-BE49-F238E27FC236}">
                <a16:creationId xmlns:a16="http://schemas.microsoft.com/office/drawing/2014/main" id="{F66E8B39-5AB6-0BBB-8475-08E6F9E2BA70}"/>
              </a:ext>
            </a:extLst>
          </p:cNvPr>
          <p:cNvSpPr txBox="1"/>
          <p:nvPr/>
        </p:nvSpPr>
        <p:spPr>
          <a:xfrm>
            <a:off x="8148744" y="5857103"/>
            <a:ext cx="1658003" cy="276999"/>
          </a:xfrm>
          <a:prstGeom prst="rect">
            <a:avLst/>
          </a:prstGeom>
          <a:noFill/>
        </p:spPr>
        <p:txBody>
          <a:bodyPr wrap="square">
            <a:spAutoFit/>
          </a:bodyPr>
          <a:lstStyle/>
          <a:p>
            <a:r>
              <a:rPr lang="en-US" altLang="ko-Kore-KR" sz="1200" dirty="0">
                <a:solidFill>
                  <a:srgbClr val="555555"/>
                </a:solidFill>
                <a:latin typeface="Helvetica Neue" panose="02000503000000020004" pitchFamily="2" charset="0"/>
              </a:rPr>
              <a:t>Increasing the Depth</a:t>
            </a:r>
            <a:endParaRPr lang="ko-Kore-KR" altLang="en-US" sz="1200" dirty="0"/>
          </a:p>
        </p:txBody>
      </p:sp>
    </p:spTree>
    <p:extLst>
      <p:ext uri="{BB962C8B-B14F-4D97-AF65-F5344CB8AC3E}">
        <p14:creationId xmlns:p14="http://schemas.microsoft.com/office/powerpoint/2010/main" val="391188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4098" name="Picture 2">
            <a:extLst>
              <a:ext uri="{FF2B5EF4-FFF2-40B4-BE49-F238E27FC236}">
                <a16:creationId xmlns:a16="http://schemas.microsoft.com/office/drawing/2014/main" id="{53EEE758-D715-129B-CBA6-41BAB4FCD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45" y="1510748"/>
            <a:ext cx="4091710" cy="39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0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DBE335F-EBAF-015A-0F9D-A31A49F05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745" y="1510755"/>
            <a:ext cx="4091703" cy="39955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857553" y="5579753"/>
            <a:ext cx="4343401" cy="369332"/>
          </a:xfrm>
          <a:prstGeom prst="rect">
            <a:avLst/>
          </a:prstGeom>
          <a:noFill/>
        </p:spPr>
        <p:txBody>
          <a:bodyPr wrap="square">
            <a:spAutoFit/>
          </a:bodyPr>
          <a:lstStyle/>
          <a:p>
            <a:r>
              <a:rPr lang="en-US" altLang="ko-Kore-KR" b="0" i="0" dirty="0">
                <a:solidFill>
                  <a:srgbClr val="333333"/>
                </a:solidFill>
                <a:effectLst/>
                <a:latin typeface="CMS"/>
              </a:rPr>
              <a:t>With only an input layer and an output layer</a:t>
            </a:r>
            <a:endParaRPr lang="ko-Kore-KR" altLang="en-US" dirty="0"/>
          </a:p>
        </p:txBody>
      </p:sp>
    </p:spTree>
    <p:extLst>
      <p:ext uri="{BB962C8B-B14F-4D97-AF65-F5344CB8AC3E}">
        <p14:creationId xmlns:p14="http://schemas.microsoft.com/office/powerpoint/2010/main" val="182913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4250716" y="5579753"/>
            <a:ext cx="3385768" cy="369332"/>
          </a:xfrm>
          <a:prstGeom prst="rect">
            <a:avLst/>
          </a:prstGeom>
          <a:noFill/>
        </p:spPr>
        <p:txBody>
          <a:bodyPr wrap="square">
            <a:spAutoFit/>
          </a:bodyPr>
          <a:lstStyle/>
          <a:p>
            <a:r>
              <a:rPr lang="en-US" altLang="ko-Kore-KR" b="0" i="0" dirty="0">
                <a:solidFill>
                  <a:srgbClr val="333333"/>
                </a:solidFill>
                <a:effectLst/>
                <a:latin typeface="CMS"/>
              </a:rPr>
              <a:t>simple network </a:t>
            </a:r>
            <a:r>
              <a:rPr lang="en-US" altLang="ko-Kore-KR" dirty="0">
                <a:solidFill>
                  <a:srgbClr val="333333"/>
                </a:solidFill>
                <a:latin typeface="CMS"/>
              </a:rPr>
              <a:t>with </a:t>
            </a:r>
            <a:r>
              <a:rPr lang="en-US" altLang="ko-Kore-KR" b="1" dirty="0">
                <a:solidFill>
                  <a:srgbClr val="333333"/>
                </a:solidFill>
                <a:latin typeface="CMS"/>
              </a:rPr>
              <a:t>hidden layer</a:t>
            </a:r>
            <a:endParaRPr lang="ko-Kore-KR" altLang="en-US" b="1" dirty="0"/>
          </a:p>
        </p:txBody>
      </p:sp>
      <p:pic>
        <p:nvPicPr>
          <p:cNvPr id="8" name="그림 7" descr="원, 도표, 디자인이(가) 표시된 사진&#10;&#10;자동 생성된 설명">
            <a:extLst>
              <a:ext uri="{FF2B5EF4-FFF2-40B4-BE49-F238E27FC236}">
                <a16:creationId xmlns:a16="http://schemas.microsoft.com/office/drawing/2014/main" id="{63C1ECE8-F29E-A4A6-93AD-D73BA03C5D99}"/>
              </a:ext>
            </a:extLst>
          </p:cNvPr>
          <p:cNvPicPr>
            <a:picLocks noChangeAspect="1"/>
          </p:cNvPicPr>
          <p:nvPr/>
        </p:nvPicPr>
        <p:blipFill>
          <a:blip r:embed="rId3"/>
          <a:stretch>
            <a:fillRect/>
          </a:stretch>
        </p:blipFill>
        <p:spPr>
          <a:xfrm>
            <a:off x="3600450" y="1320800"/>
            <a:ext cx="4991100" cy="4216400"/>
          </a:xfrm>
          <a:prstGeom prst="rect">
            <a:avLst/>
          </a:prstGeom>
        </p:spPr>
      </p:pic>
    </p:spTree>
    <p:extLst>
      <p:ext uri="{BB962C8B-B14F-4D97-AF65-F5344CB8AC3E}">
        <p14:creationId xmlns:p14="http://schemas.microsoft.com/office/powerpoint/2010/main" val="403041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4250716" y="5579753"/>
            <a:ext cx="3385768" cy="369332"/>
          </a:xfrm>
          <a:prstGeom prst="rect">
            <a:avLst/>
          </a:prstGeom>
          <a:noFill/>
        </p:spPr>
        <p:txBody>
          <a:bodyPr wrap="square">
            <a:spAutoFit/>
          </a:bodyPr>
          <a:lstStyle/>
          <a:p>
            <a:r>
              <a:rPr lang="en-US" altLang="ko-Kore-KR" b="0" i="0" dirty="0">
                <a:solidFill>
                  <a:srgbClr val="333333"/>
                </a:solidFill>
                <a:effectLst/>
                <a:latin typeface="CMS"/>
              </a:rPr>
              <a:t>simple network </a:t>
            </a:r>
            <a:r>
              <a:rPr lang="en-US" altLang="ko-Kore-KR" dirty="0">
                <a:solidFill>
                  <a:srgbClr val="333333"/>
                </a:solidFill>
                <a:latin typeface="CMS"/>
              </a:rPr>
              <a:t>with </a:t>
            </a:r>
            <a:r>
              <a:rPr lang="en-US" altLang="ko-Kore-KR" b="1" dirty="0">
                <a:solidFill>
                  <a:srgbClr val="333333"/>
                </a:solidFill>
                <a:latin typeface="CMS"/>
              </a:rPr>
              <a:t>hidden layer</a:t>
            </a:r>
            <a:endParaRPr lang="ko-Kore-KR" altLang="en-US" b="1" dirty="0"/>
          </a:p>
        </p:txBody>
      </p:sp>
      <p:pic>
        <p:nvPicPr>
          <p:cNvPr id="10242" name="Picture 2">
            <a:extLst>
              <a:ext uri="{FF2B5EF4-FFF2-40B4-BE49-F238E27FC236}">
                <a16:creationId xmlns:a16="http://schemas.microsoft.com/office/drawing/2014/main" id="{0F9E0D19-4E0E-A69A-A029-C309BC051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774" y="1790703"/>
            <a:ext cx="3535739" cy="345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97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1036FD2F-3357-B1DA-A39B-9E70D951D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776" y="1790705"/>
            <a:ext cx="3535737" cy="34526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618417" y="5533937"/>
            <a:ext cx="4455539" cy="1200329"/>
          </a:xfrm>
          <a:prstGeom prst="rect">
            <a:avLst/>
          </a:prstGeom>
          <a:noFill/>
        </p:spPr>
        <p:txBody>
          <a:bodyPr wrap="square">
            <a:spAutoFit/>
          </a:bodyPr>
          <a:lstStyle/>
          <a:p>
            <a:pPr algn="ctr"/>
            <a:r>
              <a:rPr lang="en-US" altLang="ko-Kore-KR" b="0" i="0" dirty="0">
                <a:solidFill>
                  <a:srgbClr val="333333"/>
                </a:solidFill>
                <a:effectLst/>
                <a:latin typeface="CMS"/>
              </a:rPr>
              <a:t>The hidden layer learns a representation so that the data is linearly separable</a:t>
            </a:r>
          </a:p>
          <a:p>
            <a:pPr algn="ctr"/>
            <a:r>
              <a:rPr lang="en-US" altLang="ko-Kore-KR" dirty="0">
                <a:solidFill>
                  <a:srgbClr val="333333"/>
                </a:solidFill>
                <a:latin typeface="CMS"/>
              </a:rPr>
              <a:t>(new representation after transformed by hidden layer)</a:t>
            </a:r>
            <a:endParaRPr lang="ko-Kore-KR" altLang="en-US" b="1" dirty="0"/>
          </a:p>
        </p:txBody>
      </p:sp>
    </p:spTree>
    <p:extLst>
      <p:ext uri="{BB962C8B-B14F-4D97-AF65-F5344CB8AC3E}">
        <p14:creationId xmlns:p14="http://schemas.microsoft.com/office/powerpoint/2010/main" val="95137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4C27D-5996-F0B0-3FE4-26C9AE54AC81}"/>
              </a:ext>
            </a:extLst>
          </p:cNvPr>
          <p:cNvSpPr txBox="1"/>
          <p:nvPr/>
        </p:nvSpPr>
        <p:spPr>
          <a:xfrm>
            <a:off x="237651" y="376518"/>
            <a:ext cx="3619902" cy="461665"/>
          </a:xfrm>
          <a:prstGeom prst="rect">
            <a:avLst/>
          </a:prstGeom>
          <a:noFill/>
        </p:spPr>
        <p:txBody>
          <a:bodyPr wrap="none" rtlCol="0">
            <a:spAutoFit/>
          </a:bodyPr>
          <a:lstStyle/>
          <a:p>
            <a:r>
              <a:rPr kumimoji="1" lang="en-US" altLang="ko-KR" sz="2400" b="1" dirty="0">
                <a:latin typeface="S-Core Dream 6 Bold" panose="020B0503030302020204" pitchFamily="34" charset="-127"/>
                <a:ea typeface="S-Core Dream 6 Bold" panose="020B0503030302020204" pitchFamily="34" charset="-127"/>
              </a:rPr>
              <a:t>1.</a:t>
            </a:r>
            <a:r>
              <a:rPr kumimoji="1" lang="ko-KR" altLang="en-US" sz="2400" b="1" dirty="0">
                <a:latin typeface="S-Core Dream 6 Bold" panose="020B0503030302020204" pitchFamily="34" charset="-127"/>
                <a:ea typeface="S-Core Dream 6 Bold" panose="020B0503030302020204" pitchFamily="34" charset="-127"/>
              </a:rPr>
              <a:t> </a:t>
            </a:r>
            <a:r>
              <a:rPr kumimoji="1" lang="en-US" altLang="ko-KR" sz="2400" b="1" dirty="0">
                <a:latin typeface="S-Core Dream 6 Bold" panose="020B0503030302020204" pitchFamily="34" charset="-127"/>
                <a:ea typeface="S-Core Dream 6 Bold" panose="020B0503030302020204" pitchFamily="34" charset="-127"/>
              </a:rPr>
              <a:t>Why Increase Depth</a:t>
            </a:r>
            <a:endParaRPr kumimoji="1" lang="ko-Kore-KR" altLang="en-US" sz="2400" b="1" dirty="0">
              <a:latin typeface="S-Core Dream 6 Bold" panose="020B0503030302020204" pitchFamily="34" charset="-127"/>
              <a:ea typeface="S-Core Dream 6 Bold" panose="020B0503030302020204" pitchFamily="34" charset="-127"/>
            </a:endParaRPr>
          </a:p>
        </p:txBody>
      </p:sp>
      <p:cxnSp>
        <p:nvCxnSpPr>
          <p:cNvPr id="2" name="직선 연결선[R] 1">
            <a:extLst>
              <a:ext uri="{FF2B5EF4-FFF2-40B4-BE49-F238E27FC236}">
                <a16:creationId xmlns:a16="http://schemas.microsoft.com/office/drawing/2014/main" id="{BAB4AA79-17C8-12E4-3D67-63D3C2E2309F}"/>
              </a:ext>
            </a:extLst>
          </p:cNvPr>
          <p:cNvCxnSpPr>
            <a:cxnSpLocks/>
          </p:cNvCxnSpPr>
          <p:nvPr/>
        </p:nvCxnSpPr>
        <p:spPr>
          <a:xfrm>
            <a:off x="-37071" y="1000897"/>
            <a:ext cx="5016844" cy="0"/>
          </a:xfrm>
          <a:prstGeom prst="line">
            <a:avLst/>
          </a:prstGeom>
          <a:ln w="63500">
            <a:gradFill>
              <a:gsLst>
                <a:gs pos="1000">
                  <a:schemeClr val="accent5">
                    <a:lumMod val="75000"/>
                  </a:schemeClr>
                </a:gs>
                <a:gs pos="0">
                  <a:schemeClr val="accent5">
                    <a:lumMod val="7500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231" name="AutoShape 2" descr="Deep learning 10 (i2tutorials)">
            <a:extLst>
              <a:ext uri="{FF2B5EF4-FFF2-40B4-BE49-F238E27FC236}">
                <a16:creationId xmlns:a16="http://schemas.microsoft.com/office/drawing/2014/main" id="{31BB66B1-5D77-0EDD-629A-C26765015D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 name="TextBox 3">
            <a:extLst>
              <a:ext uri="{FF2B5EF4-FFF2-40B4-BE49-F238E27FC236}">
                <a16:creationId xmlns:a16="http://schemas.microsoft.com/office/drawing/2014/main" id="{B3718AEB-B57C-F46A-40EF-BDCF795AFFB6}"/>
              </a:ext>
            </a:extLst>
          </p:cNvPr>
          <p:cNvSpPr txBox="1"/>
          <p:nvPr/>
        </p:nvSpPr>
        <p:spPr>
          <a:xfrm>
            <a:off x="3715830" y="5121669"/>
            <a:ext cx="4455539" cy="646331"/>
          </a:xfrm>
          <a:prstGeom prst="rect">
            <a:avLst/>
          </a:prstGeom>
          <a:noFill/>
        </p:spPr>
        <p:txBody>
          <a:bodyPr wrap="square">
            <a:spAutoFit/>
          </a:bodyPr>
          <a:lstStyle/>
          <a:p>
            <a:pPr algn="ctr"/>
            <a:r>
              <a:rPr lang="en-US" altLang="ko-Kore-KR" b="0" i="0" dirty="0">
                <a:solidFill>
                  <a:srgbClr val="333333"/>
                </a:solidFill>
                <a:effectLst/>
                <a:latin typeface="CMS"/>
              </a:rPr>
              <a:t>continuous </a:t>
            </a:r>
            <a:r>
              <a:rPr lang="en-US" altLang="ko-Kore-KR" dirty="0">
                <a:solidFill>
                  <a:srgbClr val="333333"/>
                </a:solidFill>
                <a:latin typeface="CMS"/>
              </a:rPr>
              <a:t>linear </a:t>
            </a:r>
            <a:r>
              <a:rPr lang="en-US" altLang="ko-Kore-KR" b="0" i="0" dirty="0">
                <a:solidFill>
                  <a:srgbClr val="333333"/>
                </a:solidFill>
                <a:effectLst/>
                <a:latin typeface="CMS"/>
              </a:rPr>
              <a:t>transformation</a:t>
            </a:r>
          </a:p>
          <a:p>
            <a:pPr algn="ctr"/>
            <a:r>
              <a:rPr lang="en-US" altLang="ko-Kore-KR" dirty="0">
                <a:solidFill>
                  <a:srgbClr val="333333"/>
                </a:solidFill>
                <a:latin typeface="CMS"/>
              </a:rPr>
              <a:t>(in tanh)</a:t>
            </a:r>
            <a:endParaRPr lang="ko-Kore-KR" altLang="en-US" b="1" dirty="0"/>
          </a:p>
        </p:txBody>
      </p:sp>
      <p:pic>
        <p:nvPicPr>
          <p:cNvPr id="14338" name="Picture 2" descr="Gradually applying a neural network layer">
            <a:extLst>
              <a:ext uri="{FF2B5EF4-FFF2-40B4-BE49-F238E27FC236}">
                <a16:creationId xmlns:a16="http://schemas.microsoft.com/office/drawing/2014/main" id="{6446971D-4BEA-349D-A1CD-8F474BA96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54" y="1673053"/>
            <a:ext cx="3530354" cy="344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60826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6469</TotalTime>
  <Words>466</Words>
  <Application>Microsoft Macintosh PowerPoint</Application>
  <PresentationFormat>와이드스크린</PresentationFormat>
  <Paragraphs>113</Paragraphs>
  <Slides>29</Slides>
  <Notes>29</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29</vt:i4>
      </vt:variant>
    </vt:vector>
  </HeadingPairs>
  <TitlesOfParts>
    <vt:vector size="40" baseType="lpstr">
      <vt:lpstr>CMS</vt:lpstr>
      <vt:lpstr>S-Core Dream 3 Light</vt:lpstr>
      <vt:lpstr>S-Core Dream 4 Regular</vt:lpstr>
      <vt:lpstr>S-Core Dream 6 Bold</vt:lpstr>
      <vt:lpstr>Söhne</vt:lpstr>
      <vt:lpstr>Arial</vt:lpstr>
      <vt:lpstr>Calibri</vt:lpstr>
      <vt:lpstr>Calibri Light</vt:lpstr>
      <vt:lpstr>Cambria Math</vt:lpstr>
      <vt:lpstr>Helvetica Neue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조준영</dc:creator>
  <cp:lastModifiedBy>조준영</cp:lastModifiedBy>
  <cp:revision>23</cp:revision>
  <dcterms:created xsi:type="dcterms:W3CDTF">2023-05-28T13:57:49Z</dcterms:created>
  <dcterms:modified xsi:type="dcterms:W3CDTF">2023-07-22T14:22:25Z</dcterms:modified>
</cp:coreProperties>
</file>